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684" r:id="rId2"/>
  </p:sldMasterIdLst>
  <p:notesMasterIdLst>
    <p:notesMasterId r:id="rId105"/>
  </p:notesMasterIdLst>
  <p:handoutMasterIdLst>
    <p:handoutMasterId r:id="rId106"/>
  </p:handoutMasterIdLst>
  <p:sldIdLst>
    <p:sldId id="532" r:id="rId3"/>
    <p:sldId id="405" r:id="rId4"/>
    <p:sldId id="401" r:id="rId5"/>
    <p:sldId id="334" r:id="rId6"/>
    <p:sldId id="335" r:id="rId7"/>
    <p:sldId id="336" r:id="rId8"/>
    <p:sldId id="433" r:id="rId9"/>
    <p:sldId id="398" r:id="rId10"/>
    <p:sldId id="436" r:id="rId11"/>
    <p:sldId id="346" r:id="rId12"/>
    <p:sldId id="400" r:id="rId13"/>
    <p:sldId id="434" r:id="rId14"/>
    <p:sldId id="338" r:id="rId15"/>
    <p:sldId id="402" r:id="rId16"/>
    <p:sldId id="404" r:id="rId17"/>
    <p:sldId id="533" r:id="rId18"/>
    <p:sldId id="344" r:id="rId19"/>
    <p:sldId id="345" r:id="rId20"/>
    <p:sldId id="535" r:id="rId21"/>
    <p:sldId id="403" r:id="rId22"/>
    <p:sldId id="534" r:id="rId23"/>
    <p:sldId id="348" r:id="rId24"/>
    <p:sldId id="349" r:id="rId25"/>
    <p:sldId id="350" r:id="rId26"/>
    <p:sldId id="406" r:id="rId27"/>
    <p:sldId id="351" r:id="rId28"/>
    <p:sldId id="352" r:id="rId29"/>
    <p:sldId id="437" r:id="rId30"/>
    <p:sldId id="438" r:id="rId31"/>
    <p:sldId id="439" r:id="rId32"/>
    <p:sldId id="441" r:id="rId33"/>
    <p:sldId id="440" r:id="rId34"/>
    <p:sldId id="538" r:id="rId35"/>
    <p:sldId id="442" r:id="rId36"/>
    <p:sldId id="526" r:id="rId37"/>
    <p:sldId id="527" r:id="rId38"/>
    <p:sldId id="443" r:id="rId39"/>
    <p:sldId id="469" r:id="rId40"/>
    <p:sldId id="470" r:id="rId41"/>
    <p:sldId id="548" r:id="rId42"/>
    <p:sldId id="471" r:id="rId43"/>
    <p:sldId id="472" r:id="rId44"/>
    <p:sldId id="529" r:id="rId45"/>
    <p:sldId id="474" r:id="rId46"/>
    <p:sldId id="475" r:id="rId47"/>
    <p:sldId id="477" r:id="rId48"/>
    <p:sldId id="478" r:id="rId49"/>
    <p:sldId id="479" r:id="rId50"/>
    <p:sldId id="480" r:id="rId51"/>
    <p:sldId id="481" r:id="rId52"/>
    <p:sldId id="482" r:id="rId53"/>
    <p:sldId id="528" r:id="rId54"/>
    <p:sldId id="483" r:id="rId55"/>
    <p:sldId id="484" r:id="rId56"/>
    <p:sldId id="485" r:id="rId57"/>
    <p:sldId id="486" r:id="rId58"/>
    <p:sldId id="487" r:id="rId59"/>
    <p:sldId id="488" r:id="rId60"/>
    <p:sldId id="489" r:id="rId61"/>
    <p:sldId id="490" r:id="rId62"/>
    <p:sldId id="491" r:id="rId63"/>
    <p:sldId id="492" r:id="rId64"/>
    <p:sldId id="498" r:id="rId65"/>
    <p:sldId id="540" r:id="rId66"/>
    <p:sldId id="541" r:id="rId67"/>
    <p:sldId id="543" r:id="rId68"/>
    <p:sldId id="500" r:id="rId69"/>
    <p:sldId id="542" r:id="rId70"/>
    <p:sldId id="544" r:id="rId71"/>
    <p:sldId id="501" r:id="rId72"/>
    <p:sldId id="549" r:id="rId73"/>
    <p:sldId id="545" r:id="rId74"/>
    <p:sldId id="502" r:id="rId75"/>
    <p:sldId id="503" r:id="rId76"/>
    <p:sldId id="504" r:id="rId77"/>
    <p:sldId id="505" r:id="rId78"/>
    <p:sldId id="493" r:id="rId79"/>
    <p:sldId id="530" r:id="rId80"/>
    <p:sldId id="494" r:id="rId81"/>
    <p:sldId id="495" r:id="rId82"/>
    <p:sldId id="496" r:id="rId83"/>
    <p:sldId id="497" r:id="rId84"/>
    <p:sldId id="514" r:id="rId85"/>
    <p:sldId id="546" r:id="rId86"/>
    <p:sldId id="516" r:id="rId87"/>
    <p:sldId id="517" r:id="rId88"/>
    <p:sldId id="550" r:id="rId89"/>
    <p:sldId id="518" r:id="rId90"/>
    <p:sldId id="519" r:id="rId91"/>
    <p:sldId id="520" r:id="rId92"/>
    <p:sldId id="521" r:id="rId93"/>
    <p:sldId id="551" r:id="rId94"/>
    <p:sldId id="552" r:id="rId95"/>
    <p:sldId id="523" r:id="rId96"/>
    <p:sldId id="524" r:id="rId97"/>
    <p:sldId id="506" r:id="rId98"/>
    <p:sldId id="507" r:id="rId99"/>
    <p:sldId id="509" r:id="rId100"/>
    <p:sldId id="510" r:id="rId101"/>
    <p:sldId id="511" r:id="rId102"/>
    <p:sldId id="512" r:id="rId103"/>
    <p:sldId id="513" r:id="rId10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  <a:srgbClr val="FFCC00"/>
    <a:srgbClr val="FF7F00"/>
    <a:srgbClr val="008000"/>
    <a:srgbClr val="009900"/>
    <a:srgbClr val="35961A"/>
    <a:srgbClr val="CC0000"/>
    <a:srgbClr val="0000FF"/>
    <a:srgbClr val="FDCA09"/>
    <a:srgbClr val="FF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854" autoAdjust="0"/>
    <p:restoredTop sz="87140" autoAdjust="0"/>
  </p:normalViewPr>
  <p:slideViewPr>
    <p:cSldViewPr>
      <p:cViewPr>
        <p:scale>
          <a:sx n="87" d="100"/>
          <a:sy n="87" d="100"/>
        </p:scale>
        <p:origin x="-618" y="-17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2190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60" d="100"/>
          <a:sy n="60" d="100"/>
        </p:scale>
        <p:origin x="-2490" y="-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07" Type="http://schemas.openxmlformats.org/officeDocument/2006/relationships/presProps" Target="presProps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87" Type="http://schemas.openxmlformats.org/officeDocument/2006/relationships/slide" Target="slides/slide85.xml"/><Relationship Id="rId102" Type="http://schemas.openxmlformats.org/officeDocument/2006/relationships/slide" Target="slides/slide100.xml"/><Relationship Id="rId110" Type="http://schemas.openxmlformats.org/officeDocument/2006/relationships/tableStyles" Target="tableStyle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103" Type="http://schemas.openxmlformats.org/officeDocument/2006/relationships/slide" Target="slides/slide101.xml"/><Relationship Id="rId108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6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theme" Target="theme/theme1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r-HR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E5D643-D875-49BA-AC11-2E81D3EFA866}" type="datetimeFigureOut">
              <a:rPr lang="sr-Latn-CS" smtClean="0"/>
              <a:pPr/>
              <a:t>11.4.2019.</a:t>
            </a:fld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r-HR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532DD3-7C58-48D1-8B1A-B03023A7F4A4}" type="slidenum">
              <a:rPr lang="hr-HR" smtClean="0"/>
              <a:pPr/>
              <a:t>‹#›</a:t>
            </a:fld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23454575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r-HR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CAC008-3BA1-4F57-A152-90474F7AC888}" type="datetimeFigureOut">
              <a:rPr lang="sr-Latn-CS" smtClean="0"/>
              <a:pPr/>
              <a:t>11.4.2019.</a:t>
            </a:fld>
            <a:endParaRPr lang="hr-HR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r-HR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r-H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r-H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C31E15-898B-44A5-B093-43F17AD5834C}" type="slidenum">
              <a:rPr lang="hr-HR" smtClean="0"/>
              <a:pPr/>
              <a:t>‹#›</a:t>
            </a:fld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377361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C31E15-898B-44A5-B093-43F17AD5834C}" type="slidenum">
              <a:rPr lang="hr-HR" smtClean="0"/>
              <a:pPr/>
              <a:t>2</a:t>
            </a:fld>
            <a:endParaRPr lang="hr-HR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hr-HR" dirty="0" smtClean="0"/>
              <a:t>The law of demand and</a:t>
            </a:r>
            <a:r>
              <a:rPr lang="hr-HR" baseline="0" dirty="0" smtClean="0"/>
              <a:t> supply titlovi</a:t>
            </a:r>
          </a:p>
          <a:p>
            <a:r>
              <a:rPr lang="hr-HR" dirty="0" smtClean="0"/>
              <a:t>https://drive.google.com/file/d/0B3j3fkaAq7drRml4anZla0J2TWs/edit?usp=sharing</a:t>
            </a:r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C31E15-898B-44A5-B093-43F17AD5834C}" type="slidenum">
              <a:rPr lang="hr-HR" smtClean="0"/>
              <a:pPr/>
              <a:t>55</a:t>
            </a:fld>
            <a:endParaRPr lang="hr-HR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hr-HR" dirty="0" smtClean="0"/>
              <a:t>How</a:t>
            </a:r>
            <a:r>
              <a:rPr lang="hr-HR" baseline="0" dirty="0" smtClean="0"/>
              <a:t> The Stock Exchange Works</a:t>
            </a:r>
          </a:p>
          <a:p>
            <a:r>
              <a:rPr lang="hr-HR" dirty="0" smtClean="0"/>
              <a:t>https://drive.google.com/file/d/0B3j3fkaAq7drWC1TbUdtaE1uWFE/edit?usp=sharing</a:t>
            </a:r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C31E15-898B-44A5-B093-43F17AD5834C}" type="slidenum">
              <a:rPr lang="hr-HR" smtClean="0"/>
              <a:pPr/>
              <a:t>89</a:t>
            </a:fld>
            <a:endParaRPr lang="hr-HR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hr-HR" dirty="0" smtClean="0"/>
              <a:t>Global Collapse Explained</a:t>
            </a:r>
          </a:p>
          <a:p>
            <a:r>
              <a:rPr lang="hr-HR" dirty="0" smtClean="0"/>
              <a:t>https://drive.google.com/file/d/0B3j3fkaAq7drWC1TbUdtaE1uWFE/edit?usp=sharing</a:t>
            </a:r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C31E15-898B-44A5-B093-43F17AD5834C}" type="slidenum">
              <a:rPr lang="hr-HR" smtClean="0"/>
              <a:pPr/>
              <a:t>94</a:t>
            </a:fld>
            <a:endParaRPr lang="hr-HR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hr-HR" dirty="0" smtClean="0"/>
              <a:t>Global Financial Collapse Explained in 96 seconds</a:t>
            </a:r>
          </a:p>
          <a:p>
            <a:r>
              <a:rPr lang="hr-HR" dirty="0" smtClean="0"/>
              <a:t>https://drive.google.com/file/d/0B3j3fkaAq7drZ1ZjRUdMMHlUNWs/edit?usp=sharing</a:t>
            </a:r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C31E15-898B-44A5-B093-43F17AD5834C}" type="slidenum">
              <a:rPr lang="hr-HR" smtClean="0"/>
              <a:pPr/>
              <a:t>95</a:t>
            </a:fld>
            <a:endParaRPr lang="hr-HR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422030" y="1371600"/>
            <a:ext cx="8229600" cy="1828800"/>
          </a:xfrm>
        </p:spPr>
        <p:txBody>
          <a:bodyPr lIns="45720" tIns="0" rIns="45720" bIns="0" anchor="b">
            <a:normAutofit/>
            <a:scene3d>
              <a:camera prst="orthographicFront"/>
              <a:lightRig rig="soft" dir="t">
                <a:rot lat="0" lon="0" rev="17220000"/>
              </a:lightRig>
            </a:scene3d>
          </a:bodyPr>
          <a:lstStyle>
            <a:lvl1pPr>
              <a:defRPr sz="4800" b="1" cap="all" baseline="0">
                <a:ln w="6350">
                  <a:noFill/>
                </a:ln>
                <a:gradFill>
                  <a:gsLst>
                    <a:gs pos="0">
                      <a:schemeClr val="accent1">
                        <a:tint val="73000"/>
                        <a:satMod val="145000"/>
                      </a:schemeClr>
                    </a:gs>
                    <a:gs pos="73000">
                      <a:schemeClr val="accent1">
                        <a:tint val="73000"/>
                        <a:satMod val="145000"/>
                      </a:schemeClr>
                    </a:gs>
                    <a:gs pos="100000">
                      <a:schemeClr val="accent1">
                        <a:tint val="83000"/>
                        <a:satMod val="143000"/>
                      </a:schemeClr>
                    </a:gs>
                  </a:gsLst>
                  <a:lin ang="4800000" scaled="1"/>
                </a:gradFill>
                <a:effectLst>
                  <a:outerShdw blurRad="127000" dist="200000" dir="2700000" algn="tl" rotWithShape="0">
                    <a:srgbClr val="000000">
                      <a:alpha val="30000"/>
                    </a:srgb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371600" y="3331698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CB97365-EBCA-4027-87D5-99FC1D4DF0BB}" type="datetimeFigureOut">
              <a:rPr lang="en-US" smtClean="0"/>
              <a:pPr/>
              <a:t>4/11/2019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kumimoji="0" lang="en-US"/>
          </a:p>
        </p:txBody>
      </p:sp>
      <p:sp>
        <p:nvSpPr>
          <p:cNvPr id="6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9E29E33-B620-47F9-BB04-8846C2A5AFCC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609600"/>
            <a:ext cx="5486400" cy="522288"/>
          </a:xfrm>
        </p:spPr>
        <p:txBody>
          <a:bodyPr lIns="45720" rIns="45720" bIns="0" anchor="b">
            <a:sp3d prstMaterial="softEdge"/>
          </a:bodyPr>
          <a:lstStyle>
            <a:lvl1pPr algn="ctr">
              <a:buNone/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828800" y="1831975"/>
            <a:ext cx="5486400" cy="3962400"/>
          </a:xfrm>
          <a:solidFill>
            <a:schemeClr val="bg2"/>
          </a:solidFill>
          <a:ln w="44450" cap="sq" cmpd="sng" algn="ctr">
            <a:solidFill>
              <a:srgbClr val="FFFFFF"/>
            </a:solidFill>
            <a:prstDash val="solid"/>
            <a:miter lim="800000"/>
          </a:ln>
          <a:effectLst>
            <a:outerShdw blurRad="190500" dist="228600" dir="2700000" sy="90000">
              <a:srgbClr val="000000">
                <a:alpha val="25000"/>
              </a:srgbClr>
            </a:outerShdw>
          </a:effectLst>
          <a:scene3d>
            <a:camera prst="orthographicFront">
              <a:rot lat="0" lon="0" rev="0"/>
            </a:camera>
            <a:lightRig rig="balanced" dir="tr">
              <a:rot lat="0" lon="0" rev="2700000"/>
            </a:lightRig>
          </a:scene3d>
          <a:sp3d prstMaterial="matte">
            <a:contourClr>
              <a:schemeClr val="tx2">
                <a:shade val="50000"/>
              </a:schemeClr>
            </a:contourClr>
          </a:sp3d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>
            <a:lvl1pPr indent="0">
              <a:buNone/>
              <a:defRPr sz="3200"/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28800" y="1166787"/>
            <a:ext cx="5486400" cy="530352"/>
          </a:xfrm>
        </p:spPr>
        <p:txBody>
          <a:bodyPr lIns="45720" rIns="45720"/>
          <a:lstStyle>
            <a:lvl1pPr marL="0" indent="0" algn="ct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CB97365-EBCA-4027-87D5-99FC1D4DF0BB}" type="datetimeFigureOut">
              <a:rPr lang="en-US" smtClean="0"/>
              <a:pPr/>
              <a:t>4/11/2019</a:t>
            </a:fld>
            <a:endParaRPr lang="en-US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kumimoji="0" lang="en-US"/>
          </a:p>
        </p:txBody>
      </p:sp>
      <p:sp>
        <p:nvSpPr>
          <p:cNvPr id="7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9E29E33-B620-47F9-BB04-8846C2A5AFCC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CB97365-EBCA-4027-87D5-99FC1D4DF0BB}" type="datetimeFigureOut">
              <a:rPr lang="en-US" smtClean="0"/>
              <a:pPr/>
              <a:t>4/11/2019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kumimoji="0" lang="en-US"/>
          </a:p>
        </p:txBody>
      </p:sp>
      <p:sp>
        <p:nvSpPr>
          <p:cNvPr id="6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9E29E33-B620-47F9-BB04-8846C2A5AFCC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CB97365-EBCA-4027-87D5-99FC1D4DF0BB}" type="datetimeFigureOut">
              <a:rPr lang="en-US" smtClean="0"/>
              <a:pPr/>
              <a:t>4/11/2019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kumimoji="0" lang="en-US"/>
          </a:p>
        </p:txBody>
      </p:sp>
      <p:sp>
        <p:nvSpPr>
          <p:cNvPr id="6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9E29E33-B620-47F9-BB04-8846C2A5AFCC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422030" y="1371600"/>
            <a:ext cx="8229600" cy="1828800"/>
          </a:xfrm>
        </p:spPr>
        <p:txBody>
          <a:bodyPr lIns="45720" tIns="0" rIns="45720" bIns="0" anchor="b">
            <a:normAutofit/>
            <a:scene3d>
              <a:camera prst="orthographicFront"/>
              <a:lightRig rig="soft" dir="t">
                <a:rot lat="0" lon="0" rev="17220000"/>
              </a:lightRig>
            </a:scene3d>
          </a:bodyPr>
          <a:lstStyle>
            <a:lvl1pPr>
              <a:defRPr sz="4800" b="1" cap="all" baseline="0">
                <a:ln w="6350">
                  <a:noFill/>
                </a:ln>
                <a:gradFill>
                  <a:gsLst>
                    <a:gs pos="0">
                      <a:schemeClr val="accent1">
                        <a:tint val="73000"/>
                        <a:satMod val="145000"/>
                      </a:schemeClr>
                    </a:gs>
                    <a:gs pos="73000">
                      <a:schemeClr val="accent1">
                        <a:tint val="73000"/>
                        <a:satMod val="145000"/>
                      </a:schemeClr>
                    </a:gs>
                    <a:gs pos="100000">
                      <a:schemeClr val="accent1">
                        <a:tint val="83000"/>
                        <a:satMod val="143000"/>
                      </a:schemeClr>
                    </a:gs>
                  </a:gsLst>
                  <a:lin ang="4800000" scaled="1"/>
                </a:gradFill>
                <a:effectLst>
                  <a:outerShdw blurRad="127000" dist="200000" dir="2700000" algn="tl" rotWithShape="0">
                    <a:srgbClr val="000000">
                      <a:alpha val="30000"/>
                    </a:srgb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371600" y="3331698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CB97365-EBCA-4027-87D5-99FC1D4DF0BB}" type="datetimeFigureOut">
              <a:rPr lang="en-US" smtClean="0"/>
              <a:pPr/>
              <a:t>4/11/2019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kumimoji="0" lang="en-US"/>
          </a:p>
        </p:txBody>
      </p:sp>
      <p:sp>
        <p:nvSpPr>
          <p:cNvPr id="6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9E29E33-B620-47F9-BB04-8846C2A5AFCC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500063" y="796925"/>
            <a:ext cx="8215312" cy="158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229600" cy="868346"/>
          </a:xfrm>
        </p:spPr>
        <p:txBody>
          <a:bodyPr>
            <a:normAutofit/>
          </a:bodyPr>
          <a:lstStyle>
            <a:lvl1pPr algn="l">
              <a:defRPr sz="3600" b="1">
                <a:solidFill>
                  <a:schemeClr val="tx1"/>
                </a:solidFill>
                <a:effectLst>
                  <a:innerShdw blurRad="63500" dist="50800" dir="10800000">
                    <a:prstClr val="black">
                      <a:alpha val="50000"/>
                    </a:prstClr>
                  </a:innerShdw>
                </a:effectLst>
                <a:latin typeface="Trebuchet MS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71546"/>
            <a:ext cx="8229600" cy="5237814"/>
          </a:xfrm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  <a:lvl2pPr>
              <a:defRPr>
                <a:latin typeface="Arial" pitchFamily="34" charset="0"/>
                <a:cs typeface="Arial" pitchFamily="34" charset="0"/>
              </a:defRPr>
            </a:lvl2pPr>
            <a:lvl3pPr>
              <a:defRPr>
                <a:latin typeface="Arial" pitchFamily="34" charset="0"/>
                <a:cs typeface="Arial" pitchFamily="34" charset="0"/>
              </a:defRPr>
            </a:lvl3pPr>
            <a:lvl4pPr>
              <a:defRPr>
                <a:latin typeface="Arial" pitchFamily="34" charset="0"/>
                <a:cs typeface="Arial" pitchFamily="34" charset="0"/>
              </a:defRPr>
            </a:lvl4pPr>
            <a:lvl5pPr>
              <a:defRPr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CB97365-EBCA-4027-87D5-99FC1D4DF0BB}" type="datetimeFigureOut">
              <a:rPr lang="en-US" smtClean="0"/>
              <a:pPr/>
              <a:t>4/11/2019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kumimoji="0"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9E29E33-B620-47F9-BB04-8846C2A5AFCC}" type="slidenum">
              <a:rPr kumimoji="0" lang="en-US" smtClean="0"/>
              <a:pPr/>
              <a:t>‹#›</a:t>
            </a:fld>
            <a:endParaRPr kumimoji="0" lang="en-US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500034" y="796884"/>
            <a:ext cx="8215370" cy="158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609600"/>
            <a:ext cx="7086600" cy="1828800"/>
          </a:xfrm>
        </p:spPr>
        <p:txBody>
          <a:bodyPr bIns="0" anchor="b">
            <a:scene3d>
              <a:camera prst="orthographicFront"/>
              <a:lightRig rig="soft" dir="t">
                <a:rot lat="0" lon="0" rev="17220000"/>
              </a:lightRig>
            </a:scene3d>
            <a:sp3d prstMaterial="softEdge">
              <a:bevelT w="38100" h="38100"/>
              <a:contourClr>
                <a:schemeClr val="tx2">
                  <a:shade val="50000"/>
                </a:schemeClr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4800" b="1" cap="none" baseline="0">
                <a:ln w="6350">
                  <a:noFill/>
                </a:ln>
                <a:solidFill>
                  <a:schemeClr val="tx1"/>
                </a:solidFill>
                <a:effectLst>
                  <a:outerShdw blurRad="114300" dist="101600" dir="2700000" algn="tl" rotWithShape="0">
                    <a:srgbClr val="000000">
                      <a:alpha val="40000"/>
                    </a:srgbClr>
                  </a:outerShdw>
                </a:effectLst>
                <a:latin typeface="Trebuchet MS" pitchFamily="34" charset="0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00200" y="2507786"/>
            <a:ext cx="7086600" cy="1509712"/>
          </a:xfrm>
        </p:spPr>
        <p:txBody>
          <a:bodyPr/>
          <a:lstStyle>
            <a:lvl1pPr marL="73152" indent="0" algn="l">
              <a:buNone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CB97365-EBCA-4027-87D5-99FC1D4DF0BB}" type="datetimeFigureOut">
              <a:rPr lang="en-US" smtClean="0"/>
              <a:pPr/>
              <a:t>4/11/2019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9E29E33-B620-47F9-BB04-8846C2A5AFCC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500063" y="796925"/>
            <a:ext cx="8215312" cy="158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71462"/>
            <a:ext cx="8229600" cy="114300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Trebuchet MS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600">
                <a:latin typeface="Arial" pitchFamily="34" charset="0"/>
                <a:cs typeface="Arial" pitchFamily="34" charset="0"/>
              </a:defRPr>
            </a:lvl1pPr>
            <a:lvl2pPr>
              <a:defRPr sz="2400">
                <a:latin typeface="Arial" pitchFamily="34" charset="0"/>
                <a:cs typeface="Arial" pitchFamily="34" charset="0"/>
              </a:defRPr>
            </a:lvl2pPr>
            <a:lvl3pPr>
              <a:defRPr sz="2000">
                <a:latin typeface="Arial" pitchFamily="34" charset="0"/>
                <a:cs typeface="Arial" pitchFamily="34" charset="0"/>
              </a:defRPr>
            </a:lvl3pPr>
            <a:lvl4pPr>
              <a:defRPr sz="1800">
                <a:latin typeface="Arial" pitchFamily="34" charset="0"/>
                <a:cs typeface="Arial" pitchFamily="34" charset="0"/>
              </a:defRPr>
            </a:lvl4pPr>
            <a:lvl5pPr>
              <a:defRPr sz="18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600">
                <a:latin typeface="Arial" pitchFamily="34" charset="0"/>
                <a:cs typeface="Arial" pitchFamily="34" charset="0"/>
              </a:defRPr>
            </a:lvl1pPr>
            <a:lvl2pPr>
              <a:defRPr sz="2400">
                <a:latin typeface="Arial" pitchFamily="34" charset="0"/>
                <a:cs typeface="Arial" pitchFamily="34" charset="0"/>
              </a:defRPr>
            </a:lvl2pPr>
            <a:lvl3pPr>
              <a:defRPr sz="2000">
                <a:latin typeface="Arial" pitchFamily="34" charset="0"/>
                <a:cs typeface="Arial" pitchFamily="34" charset="0"/>
              </a:defRPr>
            </a:lvl3pPr>
            <a:lvl4pPr>
              <a:defRPr sz="1800">
                <a:latin typeface="Arial" pitchFamily="34" charset="0"/>
                <a:cs typeface="Arial" pitchFamily="34" charset="0"/>
              </a:defRPr>
            </a:lvl4pPr>
            <a:lvl5pPr>
              <a:defRPr sz="18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CB97365-EBCA-4027-87D5-99FC1D4DF0BB}" type="datetimeFigureOut">
              <a:rPr lang="en-US" smtClean="0"/>
              <a:pPr/>
              <a:t>4/11/2019</a:t>
            </a:fld>
            <a:endParaRPr lang="en-US"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kumimoji="0" lang="en-US"/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9E29E33-B620-47F9-BB04-8846C2A5AFCC}" type="slidenum">
              <a:rPr kumimoji="0" lang="en-US" smtClean="0"/>
              <a:pPr/>
              <a:t>‹#›</a:t>
            </a:fld>
            <a:endParaRPr kumimoji="0" lang="en-US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500034" y="796884"/>
            <a:ext cx="8215370" cy="158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2"/>
            <a:ext cx="4040188" cy="750887"/>
          </a:xfrm>
        </p:spPr>
        <p:txBody>
          <a:bodyPr anchor="ctr"/>
          <a:lstStyle>
            <a:lvl1pPr marL="0" indent="0">
              <a:buNone/>
              <a:defRPr sz="2400" b="0" cap="all" baseline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535112"/>
            <a:ext cx="4041775" cy="750887"/>
          </a:xfrm>
        </p:spPr>
        <p:txBody>
          <a:bodyPr anchor="ctr"/>
          <a:lstStyle>
            <a:lvl1pPr marL="0" indent="0">
              <a:buNone/>
              <a:defRPr sz="2400" b="0" cap="all" baseline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362200"/>
            <a:ext cx="4040188" cy="3763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362200"/>
            <a:ext cx="4041775" cy="3763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CB97365-EBCA-4027-87D5-99FC1D4DF0BB}" type="datetimeFigureOut">
              <a:rPr lang="en-US" smtClean="0"/>
              <a:pPr/>
              <a:t>4/11/2019</a:t>
            </a:fld>
            <a:endParaRPr lang="en-US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kumimoji="0" lang="en-US"/>
          </a:p>
        </p:txBody>
      </p:sp>
      <p:sp>
        <p:nvSpPr>
          <p:cNvPr id="9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9E29E33-B620-47F9-BB04-8846C2A5AFCC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CB97365-EBCA-4027-87D5-99FC1D4DF0BB}" type="datetimeFigureOut">
              <a:rPr lang="en-US" smtClean="0"/>
              <a:pPr/>
              <a:t>4/11/2019</a:t>
            </a:fld>
            <a:endParaRPr lang="en-US"/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kumimoji="0" lang="en-US"/>
          </a:p>
        </p:txBody>
      </p:sp>
      <p:sp>
        <p:nvSpPr>
          <p:cNvPr id="5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9E29E33-B620-47F9-BB04-8846C2A5AFCC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CB97365-EBCA-4027-87D5-99FC1D4DF0BB}" type="datetimeFigureOut">
              <a:rPr lang="en-US" smtClean="0"/>
              <a:pPr/>
              <a:t>4/11/2019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kumimoji="0" lang="en-US"/>
          </a:p>
        </p:txBody>
      </p:sp>
      <p:sp>
        <p:nvSpPr>
          <p:cNvPr id="4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9E29E33-B620-47F9-BB04-8846C2A5AFCC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500063" y="796925"/>
            <a:ext cx="8215312" cy="158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229600" cy="868346"/>
          </a:xfrm>
        </p:spPr>
        <p:txBody>
          <a:bodyPr>
            <a:normAutofit/>
          </a:bodyPr>
          <a:lstStyle>
            <a:lvl1pPr algn="l">
              <a:defRPr sz="3600" b="1">
                <a:solidFill>
                  <a:schemeClr val="tx1"/>
                </a:solidFill>
                <a:effectLst>
                  <a:innerShdw blurRad="63500" dist="50800" dir="10800000">
                    <a:prstClr val="black">
                      <a:alpha val="50000"/>
                    </a:prstClr>
                  </a:innerShdw>
                </a:effectLst>
                <a:latin typeface="Trebuchet MS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71546"/>
            <a:ext cx="8229600" cy="5237814"/>
          </a:xfrm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  <a:lvl2pPr>
              <a:defRPr>
                <a:latin typeface="Arial" pitchFamily="34" charset="0"/>
                <a:cs typeface="Arial" pitchFamily="34" charset="0"/>
              </a:defRPr>
            </a:lvl2pPr>
            <a:lvl3pPr>
              <a:defRPr>
                <a:latin typeface="Arial" pitchFamily="34" charset="0"/>
                <a:cs typeface="Arial" pitchFamily="34" charset="0"/>
              </a:defRPr>
            </a:lvl3pPr>
            <a:lvl4pPr>
              <a:defRPr>
                <a:latin typeface="Arial" pitchFamily="34" charset="0"/>
                <a:cs typeface="Arial" pitchFamily="34" charset="0"/>
              </a:defRPr>
            </a:lvl4pPr>
            <a:lvl5pPr>
              <a:defRPr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CB97365-EBCA-4027-87D5-99FC1D4DF0BB}" type="datetimeFigureOut">
              <a:rPr lang="en-US" smtClean="0"/>
              <a:pPr/>
              <a:t>4/11/2019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kumimoji="0"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9E29E33-B620-47F9-BB04-8846C2A5AFCC}" type="slidenum">
              <a:rPr kumimoji="0" lang="en-US" smtClean="0"/>
              <a:pPr/>
              <a:t>‹#›</a:t>
            </a:fld>
            <a:endParaRPr kumimoji="0" lang="en-US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500034" y="796884"/>
            <a:ext cx="8215370" cy="158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>
            <a:normAutofit/>
            <a:sp3d prstMaterial="softEdge"/>
          </a:bodyPr>
          <a:lstStyle>
            <a:lvl1pPr algn="l">
              <a:buNone/>
              <a:defRPr sz="2200" b="0">
                <a:ln w="6350">
                  <a:noFill/>
                </a:ln>
                <a:solidFill>
                  <a:schemeClr val="accent1">
                    <a:tint val="73000"/>
                    <a:satMod val="180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57200" y="1524000"/>
            <a:ext cx="3008313" cy="4602163"/>
          </a:xfrm>
        </p:spPr>
        <p:txBody>
          <a:bodyPr/>
          <a:lstStyle>
            <a:lvl1pPr marL="0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200"/>
            </a:lvl3pPr>
            <a:lvl4pPr>
              <a:defRPr sz="2000"/>
            </a:lvl4pPr>
            <a:lvl5pPr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CB97365-EBCA-4027-87D5-99FC1D4DF0BB}" type="datetimeFigureOut">
              <a:rPr lang="en-US" smtClean="0"/>
              <a:pPr/>
              <a:t>4/11/2019</a:t>
            </a:fld>
            <a:endParaRPr lang="en-US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kumimoji="0" lang="en-US"/>
          </a:p>
        </p:txBody>
      </p:sp>
      <p:sp>
        <p:nvSpPr>
          <p:cNvPr id="7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9E29E33-B620-47F9-BB04-8846C2A5AFCC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609600"/>
            <a:ext cx="5486400" cy="522288"/>
          </a:xfrm>
        </p:spPr>
        <p:txBody>
          <a:bodyPr lIns="45720" rIns="45720" bIns="0" anchor="b">
            <a:sp3d prstMaterial="softEdge"/>
          </a:bodyPr>
          <a:lstStyle>
            <a:lvl1pPr algn="ctr">
              <a:buNone/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828800" y="1831975"/>
            <a:ext cx="5486400" cy="3962400"/>
          </a:xfrm>
          <a:solidFill>
            <a:schemeClr val="bg2"/>
          </a:solidFill>
          <a:ln w="44450" cap="sq" cmpd="sng" algn="ctr">
            <a:solidFill>
              <a:srgbClr val="FFFFFF"/>
            </a:solidFill>
            <a:prstDash val="solid"/>
            <a:miter lim="800000"/>
          </a:ln>
          <a:effectLst>
            <a:outerShdw blurRad="190500" dist="228600" dir="2700000" sy="90000">
              <a:srgbClr val="000000">
                <a:alpha val="25000"/>
              </a:srgbClr>
            </a:outerShdw>
          </a:effectLst>
          <a:scene3d>
            <a:camera prst="orthographicFront">
              <a:rot lat="0" lon="0" rev="0"/>
            </a:camera>
            <a:lightRig rig="balanced" dir="tr">
              <a:rot lat="0" lon="0" rev="2700000"/>
            </a:lightRig>
          </a:scene3d>
          <a:sp3d prstMaterial="matte">
            <a:contourClr>
              <a:schemeClr val="tx2">
                <a:shade val="50000"/>
              </a:schemeClr>
            </a:contourClr>
          </a:sp3d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>
            <a:lvl1pPr indent="0">
              <a:buNone/>
              <a:defRPr sz="3200"/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28800" y="1166787"/>
            <a:ext cx="5486400" cy="530352"/>
          </a:xfrm>
        </p:spPr>
        <p:txBody>
          <a:bodyPr lIns="45720" rIns="45720"/>
          <a:lstStyle>
            <a:lvl1pPr marL="0" indent="0" algn="ct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CB97365-EBCA-4027-87D5-99FC1D4DF0BB}" type="datetimeFigureOut">
              <a:rPr lang="en-US" smtClean="0"/>
              <a:pPr/>
              <a:t>4/11/2019</a:t>
            </a:fld>
            <a:endParaRPr lang="en-US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kumimoji="0" lang="en-US"/>
          </a:p>
        </p:txBody>
      </p:sp>
      <p:sp>
        <p:nvSpPr>
          <p:cNvPr id="7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9E29E33-B620-47F9-BB04-8846C2A5AFCC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CB97365-EBCA-4027-87D5-99FC1D4DF0BB}" type="datetimeFigureOut">
              <a:rPr lang="en-US" smtClean="0"/>
              <a:pPr/>
              <a:t>4/11/2019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kumimoji="0" lang="en-US"/>
          </a:p>
        </p:txBody>
      </p:sp>
      <p:sp>
        <p:nvSpPr>
          <p:cNvPr id="6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9E29E33-B620-47F9-BB04-8846C2A5AFCC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CB97365-EBCA-4027-87D5-99FC1D4DF0BB}" type="datetimeFigureOut">
              <a:rPr lang="en-US" smtClean="0"/>
              <a:pPr/>
              <a:t>4/11/2019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kumimoji="0" lang="en-US"/>
          </a:p>
        </p:txBody>
      </p:sp>
      <p:sp>
        <p:nvSpPr>
          <p:cNvPr id="6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9E29E33-B620-47F9-BB04-8846C2A5AFCC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5582" y="-67308"/>
            <a:ext cx="8868417" cy="868346"/>
          </a:xfrm>
        </p:spPr>
        <p:txBody>
          <a:bodyPr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>
            <a:lvl1pPr algn="l">
              <a:defRPr sz="3600" b="1">
                <a:solidFill>
                  <a:srgbClr val="FFC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64704"/>
            <a:ext cx="9108504" cy="6048672"/>
          </a:xfrm>
        </p:spPr>
        <p:txBody>
          <a:bodyPr/>
          <a:lstStyle>
            <a:lvl1pPr marL="360000" indent="-252000">
              <a:buClrTx/>
              <a:buFont typeface="Arial" panose="020B0604020202020204" pitchFamily="34" charset="0"/>
              <a:buChar char="–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868363" indent="-282575">
              <a:buClrTx/>
              <a:buFont typeface="Arial" panose="020B0604020202020204" pitchFamily="34" charset="0"/>
              <a:buChar char="–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133475" indent="-228600">
              <a:buClrTx/>
              <a:buFont typeface="Arial" panose="020B0604020202020204" pitchFamily="34" charset="0"/>
              <a:buChar char="–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352550" indent="-182563">
              <a:buClrTx/>
              <a:buFont typeface="Arial" panose="020B0604020202020204" pitchFamily="34" charset="0"/>
              <a:buChar char="–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1544638" indent="-182563">
              <a:buClrTx/>
              <a:buFont typeface="Arial" panose="020B0604020202020204" pitchFamily="34" charset="0"/>
              <a:buChar char="–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379675" y="621828"/>
            <a:ext cx="846445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19092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609600"/>
            <a:ext cx="7086600" cy="1828800"/>
          </a:xfrm>
        </p:spPr>
        <p:txBody>
          <a:bodyPr bIns="0" anchor="b">
            <a:scene3d>
              <a:camera prst="orthographicFront"/>
              <a:lightRig rig="soft" dir="t">
                <a:rot lat="0" lon="0" rev="17220000"/>
              </a:lightRig>
            </a:scene3d>
            <a:sp3d prstMaterial="softEdge">
              <a:bevelT w="38100" h="38100"/>
              <a:contourClr>
                <a:schemeClr val="tx2">
                  <a:shade val="50000"/>
                </a:schemeClr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4800" b="1" cap="none" baseline="0">
                <a:ln w="6350">
                  <a:noFill/>
                </a:ln>
                <a:solidFill>
                  <a:schemeClr val="tx1"/>
                </a:solidFill>
                <a:effectLst>
                  <a:outerShdw blurRad="114300" dist="101600" dir="2700000" algn="tl" rotWithShape="0">
                    <a:srgbClr val="000000">
                      <a:alpha val="40000"/>
                    </a:srgbClr>
                  </a:outerShdw>
                </a:effectLst>
                <a:latin typeface="Trebuchet MS" pitchFamily="34" charset="0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00200" y="2507786"/>
            <a:ext cx="7086600" cy="1509712"/>
          </a:xfrm>
        </p:spPr>
        <p:txBody>
          <a:bodyPr/>
          <a:lstStyle>
            <a:lvl1pPr marL="73152" indent="0" algn="l">
              <a:buNone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CB97365-EBCA-4027-87D5-99FC1D4DF0BB}" type="datetimeFigureOut">
              <a:rPr lang="en-US" smtClean="0"/>
              <a:pPr/>
              <a:t>4/11/2019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9E29E33-B620-47F9-BB04-8846C2A5AFCC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500063" y="796925"/>
            <a:ext cx="8215312" cy="158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71462"/>
            <a:ext cx="8229600" cy="114300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Trebuchet MS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600">
                <a:latin typeface="Arial" pitchFamily="34" charset="0"/>
                <a:cs typeface="Arial" pitchFamily="34" charset="0"/>
              </a:defRPr>
            </a:lvl1pPr>
            <a:lvl2pPr>
              <a:defRPr sz="2400">
                <a:latin typeface="Arial" pitchFamily="34" charset="0"/>
                <a:cs typeface="Arial" pitchFamily="34" charset="0"/>
              </a:defRPr>
            </a:lvl2pPr>
            <a:lvl3pPr>
              <a:defRPr sz="2000">
                <a:latin typeface="Arial" pitchFamily="34" charset="0"/>
                <a:cs typeface="Arial" pitchFamily="34" charset="0"/>
              </a:defRPr>
            </a:lvl3pPr>
            <a:lvl4pPr>
              <a:defRPr sz="1800">
                <a:latin typeface="Arial" pitchFamily="34" charset="0"/>
                <a:cs typeface="Arial" pitchFamily="34" charset="0"/>
              </a:defRPr>
            </a:lvl4pPr>
            <a:lvl5pPr>
              <a:defRPr sz="18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600">
                <a:latin typeface="Arial" pitchFamily="34" charset="0"/>
                <a:cs typeface="Arial" pitchFamily="34" charset="0"/>
              </a:defRPr>
            </a:lvl1pPr>
            <a:lvl2pPr>
              <a:defRPr sz="2400">
                <a:latin typeface="Arial" pitchFamily="34" charset="0"/>
                <a:cs typeface="Arial" pitchFamily="34" charset="0"/>
              </a:defRPr>
            </a:lvl2pPr>
            <a:lvl3pPr>
              <a:defRPr sz="2000">
                <a:latin typeface="Arial" pitchFamily="34" charset="0"/>
                <a:cs typeface="Arial" pitchFamily="34" charset="0"/>
              </a:defRPr>
            </a:lvl3pPr>
            <a:lvl4pPr>
              <a:defRPr sz="1800">
                <a:latin typeface="Arial" pitchFamily="34" charset="0"/>
                <a:cs typeface="Arial" pitchFamily="34" charset="0"/>
              </a:defRPr>
            </a:lvl4pPr>
            <a:lvl5pPr>
              <a:defRPr sz="18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CB97365-EBCA-4027-87D5-99FC1D4DF0BB}" type="datetimeFigureOut">
              <a:rPr lang="en-US" smtClean="0"/>
              <a:pPr/>
              <a:t>4/11/2019</a:t>
            </a:fld>
            <a:endParaRPr lang="en-US"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kumimoji="0" lang="en-US"/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9E29E33-B620-47F9-BB04-8846C2A5AFCC}" type="slidenum">
              <a:rPr kumimoji="0" lang="en-US" smtClean="0"/>
              <a:pPr/>
              <a:t>‹#›</a:t>
            </a:fld>
            <a:endParaRPr kumimoji="0" lang="en-US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500034" y="796884"/>
            <a:ext cx="8215370" cy="158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2"/>
            <a:ext cx="4040188" cy="750887"/>
          </a:xfrm>
        </p:spPr>
        <p:txBody>
          <a:bodyPr anchor="ctr"/>
          <a:lstStyle>
            <a:lvl1pPr marL="0" indent="0">
              <a:buNone/>
              <a:defRPr sz="2400" b="0" cap="all" baseline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535112"/>
            <a:ext cx="4041775" cy="750887"/>
          </a:xfrm>
        </p:spPr>
        <p:txBody>
          <a:bodyPr anchor="ctr"/>
          <a:lstStyle>
            <a:lvl1pPr marL="0" indent="0">
              <a:buNone/>
              <a:defRPr sz="2400" b="0" cap="all" baseline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362200"/>
            <a:ext cx="4040188" cy="3763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362200"/>
            <a:ext cx="4041775" cy="3763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CB97365-EBCA-4027-87D5-99FC1D4DF0BB}" type="datetimeFigureOut">
              <a:rPr lang="en-US" smtClean="0"/>
              <a:pPr/>
              <a:t>4/11/2019</a:t>
            </a:fld>
            <a:endParaRPr lang="en-US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kumimoji="0" lang="en-US"/>
          </a:p>
        </p:txBody>
      </p:sp>
      <p:sp>
        <p:nvSpPr>
          <p:cNvPr id="9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9E29E33-B620-47F9-BB04-8846C2A5AFCC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CB97365-EBCA-4027-87D5-99FC1D4DF0BB}" type="datetimeFigureOut">
              <a:rPr lang="en-US" smtClean="0"/>
              <a:pPr/>
              <a:t>4/11/2019</a:t>
            </a:fld>
            <a:endParaRPr lang="en-US"/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kumimoji="0" lang="en-US"/>
          </a:p>
        </p:txBody>
      </p:sp>
      <p:sp>
        <p:nvSpPr>
          <p:cNvPr id="5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9E29E33-B620-47F9-BB04-8846C2A5AFCC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CB97365-EBCA-4027-87D5-99FC1D4DF0BB}" type="datetimeFigureOut">
              <a:rPr lang="en-US" smtClean="0"/>
              <a:pPr/>
              <a:t>4/11/2019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kumimoji="0" lang="en-US"/>
          </a:p>
        </p:txBody>
      </p:sp>
      <p:sp>
        <p:nvSpPr>
          <p:cNvPr id="4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9E29E33-B620-47F9-BB04-8846C2A5AFCC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>
            <a:normAutofit/>
            <a:sp3d prstMaterial="softEdge"/>
          </a:bodyPr>
          <a:lstStyle>
            <a:lvl1pPr algn="l">
              <a:buNone/>
              <a:defRPr sz="2200" b="0">
                <a:ln w="6350">
                  <a:noFill/>
                </a:ln>
                <a:solidFill>
                  <a:schemeClr val="accent1">
                    <a:tint val="73000"/>
                    <a:satMod val="180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57200" y="1524000"/>
            <a:ext cx="3008313" cy="4602163"/>
          </a:xfrm>
        </p:spPr>
        <p:txBody>
          <a:bodyPr/>
          <a:lstStyle>
            <a:lvl1pPr marL="0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200"/>
            </a:lvl3pPr>
            <a:lvl4pPr>
              <a:defRPr sz="2000"/>
            </a:lvl4pPr>
            <a:lvl5pPr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CB97365-EBCA-4027-87D5-99FC1D4DF0BB}" type="datetimeFigureOut">
              <a:rPr lang="en-US" smtClean="0"/>
              <a:pPr/>
              <a:t>4/11/2019</a:t>
            </a:fld>
            <a:endParaRPr lang="en-US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kumimoji="0" lang="en-US"/>
          </a:p>
        </p:txBody>
      </p:sp>
      <p:sp>
        <p:nvSpPr>
          <p:cNvPr id="7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9E29E33-B620-47F9-BB04-8846C2A5AFCC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71438"/>
            <a:ext cx="8229600" cy="1143000"/>
          </a:xfrm>
          <a:prstGeom prst="rect">
            <a:avLst/>
          </a:prstGeom>
        </p:spPr>
        <p:txBody>
          <a:bodyPr vert="horz" anchor="ctr">
            <a:no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>
              <a:bevelT w="38100" h="38100"/>
            </a:sp3d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27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457200" y="1214438"/>
            <a:ext cx="8229600" cy="5094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457200" y="6416675"/>
            <a:ext cx="2133600" cy="365125"/>
          </a:xfrm>
          <a:prstGeom prst="rect">
            <a:avLst/>
          </a:prstGeom>
        </p:spPr>
        <p:txBody>
          <a:bodyPr vert="horz" anchor="b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200" smtClean="0">
                <a:solidFill>
                  <a:schemeClr val="tx1">
                    <a:shade val="50000"/>
                  </a:schemeClr>
                </a:solidFill>
                <a:latin typeface="+mn-lt"/>
                <a:cs typeface="+mn-cs"/>
              </a:defRPr>
            </a:lvl1pPr>
          </a:lstStyle>
          <a:p>
            <a:fld id="{7CB97365-EBCA-4027-87D5-99FC1D4DF0BB}" type="datetimeFigureOut">
              <a:rPr lang="en-US" smtClean="0"/>
              <a:pPr/>
              <a:t>4/11/2019</a:t>
            </a:fld>
            <a:endParaRPr lang="en-US">
              <a:solidFill>
                <a:schemeClr val="tx1">
                  <a:shade val="50000"/>
                </a:scheme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124200" y="6416675"/>
            <a:ext cx="2895600" cy="365125"/>
          </a:xfrm>
          <a:prstGeom prst="rect">
            <a:avLst/>
          </a:prstGeom>
        </p:spPr>
        <p:txBody>
          <a:bodyPr vert="horz" anchor="b"/>
          <a:lstStyle>
            <a:lvl1pPr algn="ctr" eaLnBrk="1" fontAlgn="auto" latinLnBrk="0" hangingPunct="1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shade val="50000"/>
                  </a:schemeClr>
                </a:solidFill>
                <a:latin typeface="+mn-lt"/>
                <a:cs typeface="+mn-cs"/>
              </a:defRPr>
            </a:lvl1pPr>
          </a:lstStyle>
          <a:p>
            <a:endParaRPr kumimoji="0" lang="en-US">
              <a:solidFill>
                <a:schemeClr val="tx1">
                  <a:shade val="50000"/>
                </a:schemeClr>
              </a:solidFill>
            </a:endParaRPr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7924800" y="6416675"/>
            <a:ext cx="762000" cy="365125"/>
          </a:xfrm>
          <a:prstGeom prst="rect">
            <a:avLst/>
          </a:prstGeom>
        </p:spPr>
        <p:txBody>
          <a:bodyPr vert="horz" lIns="0" rIns="0" anchor="b"/>
          <a:lstStyle>
            <a:lvl1pPr algn="r" eaLnBrk="1" fontAlgn="auto" latinLnBrk="0" hangingPunct="1">
              <a:spcBef>
                <a:spcPts val="0"/>
              </a:spcBef>
              <a:spcAft>
                <a:spcPts val="0"/>
              </a:spcAft>
              <a:defRPr kumimoji="0" sz="1200" smtClean="0">
                <a:solidFill>
                  <a:schemeClr val="tx1">
                    <a:shade val="50000"/>
                  </a:schemeClr>
                </a:solidFill>
                <a:latin typeface="+mn-lt"/>
                <a:cs typeface="+mn-cs"/>
              </a:defRPr>
            </a:lvl1pPr>
          </a:lstStyle>
          <a:p>
            <a:fld id="{69E29E33-B620-47F9-BB04-8846C2A5AFCC}" type="slidenum">
              <a:rPr kumimoji="0" lang="en-US" smtClean="0"/>
              <a:pPr/>
              <a:t>‹#›</a:t>
            </a:fld>
            <a:endParaRPr kumimoji="0" lang="en-US" dirty="0">
              <a:solidFill>
                <a:schemeClr val="tx1">
                  <a:shade val="50000"/>
                </a:schemeClr>
              </a:solidFill>
            </a:endParaRP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96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3600" b="1" kern="1200">
          <a:ln w="6350">
            <a:noFill/>
          </a:ln>
          <a:solidFill>
            <a:schemeClr val="tx1"/>
          </a:solidFill>
          <a:effectLst>
            <a:outerShdw blurRad="114300" dist="101600" dir="2700000" algn="tl" rotWithShape="0">
              <a:srgbClr val="000000">
                <a:alpha val="40000"/>
              </a:srgbClr>
            </a:outerShdw>
          </a:effectLst>
          <a:latin typeface="Trebuchet MS" pitchFamily="34" charset="0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Trebuchet MS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Trebuchet MS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Trebuchet MS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Trebuchet MS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Trebuchet MS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Trebuchet MS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Trebuchet MS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Trebuchet MS" pitchFamily="34" charset="0"/>
        </a:defRPr>
      </a:lvl9pPr>
    </p:titleStyle>
    <p:bodyStyle>
      <a:lvl1pPr marL="547688" indent="-411163" algn="l" rtl="0" eaLnBrk="1" fontAlgn="base" hangingPunct="1">
        <a:spcBef>
          <a:spcPct val="20000"/>
        </a:spcBef>
        <a:spcAft>
          <a:spcPct val="0"/>
        </a:spcAft>
        <a:buClr>
          <a:srgbClr val="F9F9F9"/>
        </a:buClr>
        <a:buSzPct val="65000"/>
        <a:buFont typeface="Wingdings 2" pitchFamily="18" charset="2"/>
        <a:buChar char=""/>
        <a:defRPr sz="2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868363" indent="-282575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80000"/>
        <a:buFont typeface="Wingdings 2" pitchFamily="18" charset="2"/>
        <a:buChar char=""/>
        <a:defRPr sz="2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33475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95000"/>
        <a:buFont typeface="Wingdings" pitchFamily="2" charset="2"/>
        <a:buChar char=""/>
        <a:defRPr sz="2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352550" indent="-182563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100000"/>
        <a:buFont typeface="Wingdings 3" pitchFamily="18" charset="2"/>
        <a:buChar char="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1544638" indent="-182563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 2" pitchFamily="18" charset="2"/>
        <a:buChar char="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1764792" indent="-182880" algn="l" rtl="0" eaLnBrk="1" latinLnBrk="0" hangingPunct="1">
        <a:spcBef>
          <a:spcPct val="20000"/>
        </a:spcBef>
        <a:buClr>
          <a:schemeClr val="tx1"/>
        </a:buClr>
        <a:buFont typeface="Wingdings 3"/>
        <a:buChar char="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65960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67128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368296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71438"/>
            <a:ext cx="8229600" cy="1143000"/>
          </a:xfrm>
          <a:prstGeom prst="rect">
            <a:avLst/>
          </a:prstGeom>
        </p:spPr>
        <p:txBody>
          <a:bodyPr vert="horz" anchor="ctr">
            <a:no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>
              <a:bevelT w="38100" h="38100"/>
            </a:sp3d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27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457200" y="1214438"/>
            <a:ext cx="8229600" cy="5094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457200" y="6416675"/>
            <a:ext cx="2133600" cy="365125"/>
          </a:xfrm>
          <a:prstGeom prst="rect">
            <a:avLst/>
          </a:prstGeom>
        </p:spPr>
        <p:txBody>
          <a:bodyPr vert="horz" anchor="b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200" smtClean="0">
                <a:solidFill>
                  <a:schemeClr val="tx1">
                    <a:shade val="50000"/>
                  </a:schemeClr>
                </a:solidFill>
                <a:latin typeface="+mn-lt"/>
                <a:cs typeface="+mn-cs"/>
              </a:defRPr>
            </a:lvl1pPr>
          </a:lstStyle>
          <a:p>
            <a:fld id="{7CB97365-EBCA-4027-87D5-99FC1D4DF0BB}" type="datetimeFigureOut">
              <a:rPr lang="en-US" smtClean="0"/>
              <a:pPr/>
              <a:t>4/11/2019</a:t>
            </a:fld>
            <a:endParaRPr lang="en-US">
              <a:solidFill>
                <a:schemeClr val="tx1">
                  <a:shade val="50000"/>
                </a:scheme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124200" y="6416675"/>
            <a:ext cx="2895600" cy="365125"/>
          </a:xfrm>
          <a:prstGeom prst="rect">
            <a:avLst/>
          </a:prstGeom>
        </p:spPr>
        <p:txBody>
          <a:bodyPr vert="horz" anchor="b"/>
          <a:lstStyle>
            <a:lvl1pPr algn="ctr" eaLnBrk="1" fontAlgn="auto" latinLnBrk="0" hangingPunct="1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shade val="50000"/>
                  </a:schemeClr>
                </a:solidFill>
                <a:latin typeface="+mn-lt"/>
                <a:cs typeface="+mn-cs"/>
              </a:defRPr>
            </a:lvl1pPr>
          </a:lstStyle>
          <a:p>
            <a:endParaRPr kumimoji="0" lang="en-US">
              <a:solidFill>
                <a:schemeClr val="tx1">
                  <a:shade val="50000"/>
                </a:schemeClr>
              </a:solidFill>
            </a:endParaRPr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7924800" y="6416675"/>
            <a:ext cx="762000" cy="365125"/>
          </a:xfrm>
          <a:prstGeom prst="rect">
            <a:avLst/>
          </a:prstGeom>
        </p:spPr>
        <p:txBody>
          <a:bodyPr vert="horz" lIns="0" rIns="0" anchor="b"/>
          <a:lstStyle>
            <a:lvl1pPr algn="r" eaLnBrk="1" fontAlgn="auto" latinLnBrk="0" hangingPunct="1">
              <a:spcBef>
                <a:spcPts val="0"/>
              </a:spcBef>
              <a:spcAft>
                <a:spcPts val="0"/>
              </a:spcAft>
              <a:defRPr kumimoji="0" sz="1200" smtClean="0">
                <a:solidFill>
                  <a:schemeClr val="tx1">
                    <a:shade val="50000"/>
                  </a:schemeClr>
                </a:solidFill>
                <a:latin typeface="+mn-lt"/>
                <a:cs typeface="+mn-cs"/>
              </a:defRPr>
            </a:lvl1pPr>
          </a:lstStyle>
          <a:p>
            <a:fld id="{69E29E33-B620-47F9-BB04-8846C2A5AFCC}" type="slidenum">
              <a:rPr kumimoji="0" lang="en-US" smtClean="0"/>
              <a:pPr/>
              <a:t>‹#›</a:t>
            </a:fld>
            <a:endParaRPr kumimoji="0" lang="en-US" dirty="0">
              <a:solidFill>
                <a:schemeClr val="tx1">
                  <a:shade val="50000"/>
                </a:schemeClr>
              </a:solidFill>
            </a:endParaRP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3600" b="1" kern="1200">
          <a:ln w="6350">
            <a:noFill/>
          </a:ln>
          <a:solidFill>
            <a:schemeClr val="tx1"/>
          </a:solidFill>
          <a:effectLst>
            <a:outerShdw blurRad="114300" dist="101600" dir="2700000" algn="tl" rotWithShape="0">
              <a:srgbClr val="000000">
                <a:alpha val="40000"/>
              </a:srgbClr>
            </a:outerShdw>
          </a:effectLst>
          <a:latin typeface="Trebuchet MS" pitchFamily="34" charset="0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Trebuchet MS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Trebuchet MS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Trebuchet MS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Trebuchet MS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Trebuchet MS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Trebuchet MS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Trebuchet MS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Trebuchet MS" pitchFamily="34" charset="0"/>
        </a:defRPr>
      </a:lvl9pPr>
    </p:titleStyle>
    <p:bodyStyle>
      <a:lvl1pPr marL="547688" indent="-411163" algn="l" rtl="0" eaLnBrk="1" fontAlgn="base" hangingPunct="1">
        <a:spcBef>
          <a:spcPct val="20000"/>
        </a:spcBef>
        <a:spcAft>
          <a:spcPct val="0"/>
        </a:spcAft>
        <a:buClr>
          <a:srgbClr val="F9F9F9"/>
        </a:buClr>
        <a:buSzPct val="65000"/>
        <a:buFont typeface="Wingdings 2" pitchFamily="18" charset="2"/>
        <a:buChar char=""/>
        <a:defRPr sz="2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868363" indent="-282575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80000"/>
        <a:buFont typeface="Wingdings 2" pitchFamily="18" charset="2"/>
        <a:buChar char=""/>
        <a:defRPr sz="2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33475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95000"/>
        <a:buFont typeface="Wingdings" pitchFamily="2" charset="2"/>
        <a:buChar char=""/>
        <a:defRPr sz="2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352550" indent="-182563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100000"/>
        <a:buFont typeface="Wingdings 3" pitchFamily="18" charset="2"/>
        <a:buChar char="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1544638" indent="-182563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 2" pitchFamily="18" charset="2"/>
        <a:buChar char="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1764792" indent="-182880" algn="l" rtl="0" eaLnBrk="1" latinLnBrk="0" hangingPunct="1">
        <a:spcBef>
          <a:spcPct val="20000"/>
        </a:spcBef>
        <a:buClr>
          <a:schemeClr val="tx1"/>
        </a:buClr>
        <a:buFont typeface="Wingdings 3"/>
        <a:buChar char="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65960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67128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368296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28.jpeg"/><Relationship Id="rId7" Type="http://schemas.openxmlformats.org/officeDocument/2006/relationships/image" Target="../media/image32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1.jpeg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jpe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9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jpeg"/><Relationship Id="rId3" Type="http://schemas.openxmlformats.org/officeDocument/2006/relationships/image" Target="../media/image38.jpeg"/><Relationship Id="rId7" Type="http://schemas.openxmlformats.org/officeDocument/2006/relationships/image" Target="../media/image42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41.jpeg"/><Relationship Id="rId11" Type="http://schemas.openxmlformats.org/officeDocument/2006/relationships/image" Target="../media/image46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39.jpeg"/><Relationship Id="rId9" Type="http://schemas.openxmlformats.org/officeDocument/2006/relationships/image" Target="../media/image44.jpe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9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4.xml"/><Relationship Id="rId5" Type="http://schemas.microsoft.com/office/2007/relationships/hdphoto" Target="../media/hdphoto3.wdp"/><Relationship Id="rId4" Type="http://schemas.openxmlformats.org/officeDocument/2006/relationships/image" Target="../media/image50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9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4.xml"/><Relationship Id="rId5" Type="http://schemas.microsoft.com/office/2007/relationships/hdphoto" Target="../media/hdphoto4.wdp"/><Relationship Id="rId4" Type="http://schemas.openxmlformats.org/officeDocument/2006/relationships/image" Target="../media/image53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9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2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9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4.xml"/><Relationship Id="rId4" Type="http://schemas.microsoft.com/office/2007/relationships/hdphoto" Target="../media/hdphoto6.wdp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file/d/0B3j3fkaAq7drRml4anZla0J2TWs/edit?usp=sharing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7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9.xml"/><Relationship Id="rId5" Type="http://schemas.microsoft.com/office/2007/relationships/hdphoto" Target="../media/hdphoto8.wdp"/><Relationship Id="rId4" Type="http://schemas.openxmlformats.org/officeDocument/2006/relationships/image" Target="../media/image61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4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19.xml"/><Relationship Id="rId5" Type="http://schemas.microsoft.com/office/2007/relationships/hdphoto" Target="../media/hdphoto10.wdp"/><Relationship Id="rId4" Type="http://schemas.openxmlformats.org/officeDocument/2006/relationships/image" Target="../media/image63.jpe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9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9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9.xml"/></Relationships>
</file>

<file path=ppt/slides/_rels/slide69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7" Type="http://schemas.microsoft.com/office/2007/relationships/hdphoto" Target="../media/hdphoto12.wdp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72.jpeg"/><Relationship Id="rId5" Type="http://schemas.openxmlformats.org/officeDocument/2006/relationships/image" Target="../media/image71.jpeg"/><Relationship Id="rId4" Type="http://schemas.openxmlformats.org/officeDocument/2006/relationships/image" Target="../media/image70.jpe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9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4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14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4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19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file/d/0B3j3fkaAq7drQWx4Q3BHeVZtTDQ/view?usp=sharing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1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9.xml"/><Relationship Id="rId5" Type="http://schemas.microsoft.com/office/2007/relationships/hdphoto" Target="../media/hdphoto14.wdp"/><Relationship Id="rId4" Type="http://schemas.openxmlformats.org/officeDocument/2006/relationships/image" Target="../media/image81.pn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file/d/0B3j3fkaAq7drcGdiZ0xBVjM0cFE/edit?usp=sharing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file/d/0B3j3fkaAq7drZ1ZjRUdMMHlUNWs/edit?usp=sharing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DCA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/>
          </a:p>
        </p:txBody>
      </p:sp>
      <p:grpSp>
        <p:nvGrpSpPr>
          <p:cNvPr id="8" name="Group 7"/>
          <p:cNvGrpSpPr/>
          <p:nvPr/>
        </p:nvGrpSpPr>
        <p:grpSpPr>
          <a:xfrm>
            <a:off x="1827373" y="44624"/>
            <a:ext cx="5418927" cy="5359206"/>
            <a:chOff x="1827373" y="44624"/>
            <a:chExt cx="5418927" cy="5359206"/>
          </a:xfrm>
        </p:grpSpPr>
        <p:pic>
          <p:nvPicPr>
            <p:cNvPr id="4" name="Picture 3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822"/>
            <a:stretch/>
          </p:blipFill>
          <p:spPr bwMode="auto">
            <a:xfrm>
              <a:off x="1827373" y="44624"/>
              <a:ext cx="5418927" cy="53592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Rectangle 6"/>
            <p:cNvSpPr/>
            <p:nvPr/>
          </p:nvSpPr>
          <p:spPr>
            <a:xfrm rot="21360000">
              <a:off x="2546628" y="2625834"/>
              <a:ext cx="224796" cy="286378"/>
            </a:xfrm>
            <a:prstGeom prst="rect">
              <a:avLst/>
            </a:prstGeom>
            <a:solidFill>
              <a:srgbClr val="1F0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hr-HR" b="1" dirty="0" smtClean="0">
                  <a:solidFill>
                    <a:srgbClr val="FDCA0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kn</a:t>
              </a:r>
              <a:endParaRPr lang="hr-HR" b="1" dirty="0">
                <a:solidFill>
                  <a:srgbClr val="FDCA09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" name="Title 1"/>
          <p:cNvSpPr txBox="1">
            <a:spLocks/>
          </p:cNvSpPr>
          <p:nvPr/>
        </p:nvSpPr>
        <p:spPr>
          <a:xfrm>
            <a:off x="-35163" y="4980241"/>
            <a:ext cx="9144000" cy="1142984"/>
          </a:xfrm>
          <a:prstGeom prst="rect">
            <a:avLst/>
          </a:prstGeom>
          <a:ln>
            <a:noFill/>
          </a:ln>
        </p:spPr>
        <p:txBody>
          <a:bodyPr vert="horz" anchor="ctr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r-HR" sz="8800" b="1" i="0" u="none" strike="noStrike" kern="1200" cap="none" spc="0" normalizeH="0" baseline="0" noProof="0" dirty="0" smtClean="0">
                <a:ln w="3175">
                  <a:noFill/>
                </a:ln>
                <a:solidFill>
                  <a:schemeClr val="bg1">
                    <a:lumMod val="85000"/>
                    <a:lumOff val="15000"/>
                  </a:schemeClr>
                </a:solidFill>
                <a:uLnTx/>
                <a:uFillTx/>
                <a:latin typeface="Calibri" pitchFamily="34" charset="0"/>
                <a:ea typeface="+mj-ea"/>
                <a:cs typeface="Calibri" pitchFamily="34" charset="0"/>
              </a:rPr>
              <a:t>GOSPODARSTVO</a:t>
            </a:r>
          </a:p>
        </p:txBody>
      </p:sp>
      <p:sp>
        <p:nvSpPr>
          <p:cNvPr id="3" name="Rectangle 2"/>
          <p:cNvSpPr/>
          <p:nvPr/>
        </p:nvSpPr>
        <p:spPr>
          <a:xfrm>
            <a:off x="-35163" y="6008605"/>
            <a:ext cx="9179163" cy="707886"/>
          </a:xfrm>
          <a:prstGeom prst="rect">
            <a:avLst/>
          </a:prstGeom>
          <a:ln>
            <a:noFill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hr-HR" sz="4000" b="1" dirty="0" smtClean="0">
                <a:ln w="3175">
                  <a:noFill/>
                </a:ln>
                <a:solidFill>
                  <a:srgbClr val="C00000"/>
                </a:solidFill>
                <a:latin typeface="Calibri" pitchFamily="34" charset="0"/>
                <a:cs typeface="Calibri" pitchFamily="34" charset="0"/>
              </a:rPr>
              <a:t>UVOD U EKONOMIJU</a:t>
            </a:r>
            <a:endParaRPr lang="hr-HR" sz="1600" dirty="0">
              <a:ln w="3175">
                <a:noFill/>
              </a:ln>
              <a:solidFill>
                <a:srgbClr val="C00000"/>
              </a:solidFill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6778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3" grpId="0" build="allAtOnce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571736" y="1785926"/>
            <a:ext cx="2000264" cy="785818"/>
          </a:xfrm>
          <a:prstGeom prst="rect">
            <a:avLst/>
          </a:prstGeom>
          <a:solidFill>
            <a:srgbClr val="35961A"/>
          </a:solidFill>
          <a:ln w="38100">
            <a:noFill/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latin typeface="Calibri" pitchFamily="34" charset="0"/>
                <a:cs typeface="Calibri" pitchFamily="34" charset="0"/>
              </a:rPr>
              <a:t>ULAZNICA ZA KONCERT</a:t>
            </a:r>
            <a:endParaRPr lang="hr-HR" sz="2400" b="1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714612" y="285728"/>
            <a:ext cx="4286280" cy="785818"/>
          </a:xfrm>
          <a:prstGeom prst="rect">
            <a:avLst/>
          </a:prstGeom>
          <a:solidFill>
            <a:srgbClr val="002060"/>
          </a:solidFill>
          <a:ln w="38100">
            <a:noFill/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OGRANIČENI DOHODAK</a:t>
            </a:r>
          </a:p>
          <a:p>
            <a:pPr algn="ctr"/>
            <a:r>
              <a:rPr lang="hr-HR" sz="2000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(prisiljeni smo na odabir)</a:t>
            </a:r>
            <a:endParaRPr lang="hr-HR" sz="2000" dirty="0">
              <a:solidFill>
                <a:schemeClr val="tx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643570" y="1785926"/>
            <a:ext cx="1000132" cy="785818"/>
          </a:xfrm>
          <a:prstGeom prst="rect">
            <a:avLst/>
          </a:prstGeom>
          <a:solidFill>
            <a:srgbClr val="FF0000"/>
          </a:solidFill>
          <a:ln w="38100">
            <a:noFill/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latin typeface="Calibri" pitchFamily="34" charset="0"/>
                <a:cs typeface="Calibri" pitchFamily="34" charset="0"/>
              </a:rPr>
              <a:t>CD</a:t>
            </a:r>
            <a:endParaRPr lang="hr-HR" sz="2400" b="1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866373" y="1978780"/>
            <a:ext cx="4780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sz="2400" b="1" dirty="0" smtClean="0">
                <a:latin typeface="Calibri" pitchFamily="34" charset="0"/>
                <a:cs typeface="Calibri" pitchFamily="34" charset="0"/>
              </a:rPr>
              <a:t>ILI</a:t>
            </a:r>
            <a:endParaRPr lang="hr-HR" sz="2400" b="1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3321835" y="3214686"/>
            <a:ext cx="3071834" cy="785818"/>
          </a:xfrm>
          <a:prstGeom prst="rect">
            <a:avLst/>
          </a:prstGeom>
          <a:solidFill>
            <a:srgbClr val="002060"/>
          </a:solidFill>
          <a:ln w="38100">
            <a:noFill/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vaš je IZBOR</a:t>
            </a:r>
          </a:p>
          <a:p>
            <a:pPr algn="ctr"/>
            <a:r>
              <a:rPr lang="hr-HR" sz="24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ulaznica za koncert</a:t>
            </a:r>
            <a:endParaRPr lang="hr-HR" sz="2400" dirty="0">
              <a:solidFill>
                <a:srgbClr val="FFC000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2786050" y="4643446"/>
            <a:ext cx="4143404" cy="928694"/>
          </a:xfrm>
          <a:prstGeom prst="rect">
            <a:avLst/>
          </a:prstGeom>
          <a:solidFill>
            <a:srgbClr val="FF0000"/>
          </a:solidFill>
          <a:ln w="38100">
            <a:noFill/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OPORTUNITETNI TROŠAK</a:t>
            </a:r>
          </a:p>
          <a:p>
            <a:pPr algn="ctr"/>
            <a:r>
              <a:rPr lang="hr-HR" sz="2400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je CD od kojeg ste odustali</a:t>
            </a:r>
            <a:endParaRPr lang="hr-HR" sz="2400" dirty="0">
              <a:solidFill>
                <a:schemeClr val="tx1"/>
              </a:solidFill>
              <a:latin typeface="Calibri" pitchFamily="34" charset="0"/>
              <a:cs typeface="Calibri" pitchFamily="34" charset="0"/>
            </a:endParaRPr>
          </a:p>
        </p:txBody>
      </p:sp>
      <p:cxnSp>
        <p:nvCxnSpPr>
          <p:cNvPr id="43" name="Straight Connector 42"/>
          <p:cNvCxnSpPr>
            <a:stCxn id="26" idx="2"/>
            <a:endCxn id="41" idx="0"/>
          </p:cNvCxnSpPr>
          <p:nvPr/>
        </p:nvCxnSpPr>
        <p:spPr>
          <a:xfrm rot="5400000">
            <a:off x="4536281" y="4321975"/>
            <a:ext cx="642942" cy="158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174573" y="5786454"/>
            <a:ext cx="5222954" cy="928694"/>
          </a:xfrm>
          <a:prstGeom prst="rect">
            <a:avLst/>
          </a:prstGeom>
          <a:solidFill>
            <a:srgbClr val="002060"/>
          </a:solidFill>
          <a:ln w="38100">
            <a:noFill/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hr-HR" sz="24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OPORTUNITETNI TROŠAK</a:t>
            </a:r>
            <a:r>
              <a:rPr lang="hr-HR" sz="2400" b="1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 – </a:t>
            </a:r>
            <a:r>
              <a:rPr lang="hr-HR" sz="2400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odricanje od sljedeće najpoželjnije mogućnosti</a:t>
            </a:r>
          </a:p>
        </p:txBody>
      </p:sp>
      <p:cxnSp>
        <p:nvCxnSpPr>
          <p:cNvPr id="17" name="Elbow Connector 16"/>
          <p:cNvCxnSpPr>
            <a:stCxn id="8" idx="2"/>
            <a:endCxn id="6" idx="0"/>
          </p:cNvCxnSpPr>
          <p:nvPr/>
        </p:nvCxnSpPr>
        <p:spPr>
          <a:xfrm rot="5400000">
            <a:off x="3857620" y="785794"/>
            <a:ext cx="714380" cy="1285884"/>
          </a:xfrm>
          <a:prstGeom prst="bentConnector3">
            <a:avLst>
              <a:gd name="adj1" fmla="val 50000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/>
          <p:cNvCxnSpPr>
            <a:stCxn id="8" idx="2"/>
          </p:cNvCxnSpPr>
          <p:nvPr/>
        </p:nvCxnSpPr>
        <p:spPr>
          <a:xfrm rot="16200000" flipH="1">
            <a:off x="5143504" y="785794"/>
            <a:ext cx="714380" cy="1285884"/>
          </a:xfrm>
          <a:prstGeom prst="bentConnector3">
            <a:avLst>
              <a:gd name="adj1" fmla="val 50000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/>
          <p:cNvCxnSpPr>
            <a:stCxn id="6" idx="2"/>
            <a:endCxn id="26" idx="0"/>
          </p:cNvCxnSpPr>
          <p:nvPr/>
        </p:nvCxnSpPr>
        <p:spPr>
          <a:xfrm rot="16200000" flipH="1">
            <a:off x="3893339" y="2250273"/>
            <a:ext cx="642942" cy="1285884"/>
          </a:xfrm>
          <a:prstGeom prst="bentConnector3">
            <a:avLst>
              <a:gd name="adj1" fmla="val 50000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/>
          <p:cNvCxnSpPr>
            <a:stCxn id="14" idx="2"/>
            <a:endCxn id="26" idx="0"/>
          </p:cNvCxnSpPr>
          <p:nvPr/>
        </p:nvCxnSpPr>
        <p:spPr>
          <a:xfrm rot="5400000">
            <a:off x="5179223" y="2250273"/>
            <a:ext cx="642942" cy="1285884"/>
          </a:xfrm>
          <a:prstGeom prst="bentConnector3">
            <a:avLst>
              <a:gd name="adj1" fmla="val 50000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"/>
                            </p:stCondLst>
                            <p:childTnLst>
                              <p:par>
                                <p:cTn id="2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250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25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25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75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250"/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25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50"/>
                            </p:stCondLst>
                            <p:childTnLst>
                              <p:par>
                                <p:cTn id="5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250"/>
                                        <p:tgtEl>
                                          <p:spTgt spid="2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25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250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50"/>
                            </p:stCondLst>
                            <p:childTnLst>
                              <p:par>
                                <p:cTn id="6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250"/>
                                        <p:tgtEl>
                                          <p:spTgt spid="4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0" dur="25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250"/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250"/>
                                        <p:tgtEl>
                                          <p:spTgt spid="4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25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allAtOnce" animBg="1"/>
      <p:bldP spid="8" grpId="0" uiExpand="1" build="allAtOnce" animBg="1"/>
      <p:bldP spid="14" grpId="0" uiExpand="1" build="allAtOnce" animBg="1"/>
      <p:bldP spid="23" grpId="0" build="allAtOnce"/>
      <p:bldP spid="26" grpId="0" uiExpand="1" build="allAtOnce" animBg="1"/>
      <p:bldP spid="41" grpId="0" uiExpand="1" build="allAtOnce" animBg="1"/>
      <p:bldP spid="45" grpId="0" uiExpand="1" build="allAtOnce" animBg="1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28660" y="71414"/>
            <a:ext cx="9144000" cy="868346"/>
          </a:xfrm>
        </p:spPr>
        <p:txBody>
          <a:bodyPr>
            <a:no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0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MONETARNA EKONOMSKA POLITIKA</a:t>
            </a:r>
            <a:endParaRPr lang="hr-HR" sz="40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-142908" y="1000108"/>
            <a:ext cx="9286908" cy="3143272"/>
          </a:xfrm>
        </p:spPr>
        <p:txBody>
          <a:bodyPr>
            <a:normAutofit/>
          </a:bodyPr>
          <a:lstStyle/>
          <a:p>
            <a:pPr indent="-288000">
              <a:spcBef>
                <a:spcPts val="1000"/>
              </a:spcBef>
              <a:buSzPct val="100000"/>
              <a:buFont typeface="Arial" pitchFamily="34" charset="0"/>
              <a:buChar char="–"/>
            </a:pPr>
            <a:r>
              <a:rPr lang="pl-PL" sz="2400" dirty="0" smtClean="0">
                <a:latin typeface="+mn-lt"/>
              </a:rPr>
              <a:t>država utječe na </a:t>
            </a:r>
            <a:r>
              <a:rPr lang="pl-PL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ponudu kredita </a:t>
            </a:r>
            <a:r>
              <a:rPr lang="pl-PL" sz="2400" dirty="0" smtClean="0">
                <a:latin typeface="+mn-lt"/>
              </a:rPr>
              <a:t>i </a:t>
            </a:r>
            <a:r>
              <a:rPr lang="pl-PL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kamatnu stopu </a:t>
            </a:r>
            <a:r>
              <a:rPr lang="pl-PL" sz="2400" i="1" dirty="0" smtClean="0">
                <a:latin typeface="+mn-lt"/>
              </a:rPr>
              <a:t>(kao najveći zajmodavac i zajmoprimac na tržištu)</a:t>
            </a:r>
          </a:p>
          <a:p>
            <a:pPr indent="-288000">
              <a:spcBef>
                <a:spcPts val="1000"/>
              </a:spcBef>
              <a:buSzPct val="100000"/>
              <a:buFont typeface="Arial" pitchFamily="34" charset="0"/>
              <a:buChar char="–"/>
            </a:pPr>
            <a:r>
              <a:rPr lang="pl-PL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KAMATA</a:t>
            </a:r>
            <a:r>
              <a:rPr lang="pl-PL" sz="2400" dirty="0" smtClean="0">
                <a:latin typeface="+mn-lt"/>
              </a:rPr>
              <a:t> – naknada za pozajmljeni novac</a:t>
            </a:r>
          </a:p>
        </p:txBody>
      </p:sp>
      <p:grpSp>
        <p:nvGrpSpPr>
          <p:cNvPr id="2" name="Group 26"/>
          <p:cNvGrpSpPr/>
          <p:nvPr/>
        </p:nvGrpSpPr>
        <p:grpSpPr>
          <a:xfrm>
            <a:off x="5072066" y="3071810"/>
            <a:ext cx="3429024" cy="2643206"/>
            <a:chOff x="5072066" y="4071942"/>
            <a:chExt cx="3429024" cy="2643206"/>
          </a:xfrm>
        </p:grpSpPr>
        <p:sp>
          <p:nvSpPr>
            <p:cNvPr id="16" name="Rectangle 15"/>
            <p:cNvSpPr/>
            <p:nvPr/>
          </p:nvSpPr>
          <p:spPr>
            <a:xfrm>
              <a:off x="6858016" y="4429132"/>
              <a:ext cx="714380" cy="2286016"/>
            </a:xfrm>
            <a:prstGeom prst="rect">
              <a:avLst/>
            </a:prstGeom>
            <a:solidFill>
              <a:srgbClr val="00206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hr-HR" sz="20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POTRAŽNJA KREDITA</a:t>
              </a:r>
              <a:endParaRPr lang="hr-H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000760" y="5429264"/>
              <a:ext cx="714380" cy="1285884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hr-HR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KAMATNA STOPA</a:t>
              </a:r>
              <a:endParaRPr lang="hr-H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18" name="Straight Arrow Connector 17"/>
            <p:cNvCxnSpPr/>
            <p:nvPr/>
          </p:nvCxnSpPr>
          <p:spPr>
            <a:xfrm rot="16200000" flipH="1">
              <a:off x="4572794" y="5428470"/>
              <a:ext cx="2286016" cy="1588"/>
            </a:xfrm>
            <a:prstGeom prst="straightConnector1">
              <a:avLst/>
            </a:prstGeom>
            <a:ln w="95250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 rot="5400000" flipH="1" flipV="1">
              <a:off x="6715934" y="5428470"/>
              <a:ext cx="2286016" cy="1588"/>
            </a:xfrm>
            <a:prstGeom prst="straightConnector1">
              <a:avLst/>
            </a:prstGeom>
            <a:ln w="95250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 rot="16200000">
              <a:off x="4851681" y="5351755"/>
              <a:ext cx="13573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r-HR" b="1" dirty="0" smtClean="0"/>
                <a:t>SMANJENJE</a:t>
              </a:r>
              <a:endParaRPr lang="hr-HR" b="1" dirty="0"/>
            </a:p>
          </p:txBody>
        </p:sp>
        <p:sp>
          <p:nvSpPr>
            <p:cNvPr id="21" name="TextBox 20"/>
            <p:cNvSpPr txBox="1"/>
            <p:nvPr/>
          </p:nvSpPr>
          <p:spPr>
            <a:xfrm rot="16200000">
              <a:off x="7364153" y="5351755"/>
              <a:ext cx="13573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r-HR" b="1" dirty="0" smtClean="0"/>
                <a:t>POVEĆANJE</a:t>
              </a:r>
              <a:endParaRPr lang="hr-HR" b="1" dirty="0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5072066" y="4071942"/>
              <a:ext cx="3429024" cy="264318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r-HR" dirty="0"/>
            </a:p>
          </p:txBody>
        </p:sp>
      </p:grpSp>
      <p:grpSp>
        <p:nvGrpSpPr>
          <p:cNvPr id="3" name="Group 25"/>
          <p:cNvGrpSpPr/>
          <p:nvPr/>
        </p:nvGrpSpPr>
        <p:grpSpPr>
          <a:xfrm>
            <a:off x="571472" y="3071810"/>
            <a:ext cx="3429024" cy="2643206"/>
            <a:chOff x="571472" y="4071942"/>
            <a:chExt cx="3429024" cy="2643206"/>
          </a:xfrm>
        </p:grpSpPr>
        <p:sp>
          <p:nvSpPr>
            <p:cNvPr id="4" name="Rectangle 3"/>
            <p:cNvSpPr/>
            <p:nvPr/>
          </p:nvSpPr>
          <p:spPr>
            <a:xfrm>
              <a:off x="1488024" y="4429132"/>
              <a:ext cx="714380" cy="2286016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hr-HR" sz="20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KAMATNA STOPA</a:t>
              </a:r>
              <a:endParaRPr lang="hr-H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2345280" y="5429264"/>
              <a:ext cx="714380" cy="1285884"/>
            </a:xfrm>
            <a:prstGeom prst="rect">
              <a:avLst/>
            </a:prstGeom>
            <a:solidFill>
              <a:srgbClr val="00206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hr-HR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POTRAŽNJA KREDITA</a:t>
              </a:r>
              <a:endParaRPr lang="hr-H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 rot="5400000" flipH="1" flipV="1">
              <a:off x="60058" y="5428470"/>
              <a:ext cx="2286016" cy="1588"/>
            </a:xfrm>
            <a:prstGeom prst="straightConnector1">
              <a:avLst/>
            </a:prstGeom>
            <a:ln w="95250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 rot="16200000" flipH="1">
              <a:off x="2203198" y="5428470"/>
              <a:ext cx="2286016" cy="1588"/>
            </a:xfrm>
            <a:prstGeom prst="straightConnector1">
              <a:avLst/>
            </a:prstGeom>
            <a:ln w="95250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 rot="16200000">
              <a:off x="2863559" y="5351755"/>
              <a:ext cx="13573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r-HR" b="1" dirty="0" smtClean="0"/>
                <a:t>SMANJENJE</a:t>
              </a:r>
              <a:endParaRPr lang="hr-HR" b="1" dirty="0"/>
            </a:p>
          </p:txBody>
        </p:sp>
        <p:sp>
          <p:nvSpPr>
            <p:cNvPr id="23" name="TextBox 22"/>
            <p:cNvSpPr txBox="1"/>
            <p:nvPr/>
          </p:nvSpPr>
          <p:spPr>
            <a:xfrm rot="16200000">
              <a:off x="351087" y="5351754"/>
              <a:ext cx="13573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r-HR" b="1" dirty="0" smtClean="0"/>
                <a:t>POVEĆANJE</a:t>
              </a:r>
              <a:endParaRPr lang="hr-HR" b="1" dirty="0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571472" y="4071942"/>
              <a:ext cx="3429024" cy="264318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r-HR" dirty="0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2578216"/>
              </p:ext>
            </p:extLst>
          </p:nvPr>
        </p:nvGraphicFramePr>
        <p:xfrm>
          <a:off x="642910" y="857232"/>
          <a:ext cx="7703987" cy="2170440"/>
        </p:xfrm>
        <a:graphic>
          <a:graphicData uri="http://schemas.openxmlformats.org/drawingml/2006/table">
            <a:tbl>
              <a:tblPr firstRow="1" bandRow="1">
                <a:tableStyleId>{91EBBBCC-DAD2-459C-BE2E-F6DE35CF9A28}</a:tableStyleId>
              </a:tblPr>
              <a:tblGrid>
                <a:gridCol w="3000499"/>
                <a:gridCol w="2189554"/>
                <a:gridCol w="2513934"/>
              </a:tblGrid>
              <a:tr h="486568">
                <a:tc>
                  <a:txBody>
                    <a:bodyPr/>
                    <a:lstStyle/>
                    <a:p>
                      <a:r>
                        <a:rPr lang="hr-HR" sz="2300" dirty="0" smtClean="0">
                          <a:solidFill>
                            <a:srgbClr val="FFC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FISKALNA POLITIKA</a:t>
                      </a:r>
                      <a:endParaRPr lang="hr-HR" sz="2300" dirty="0">
                        <a:solidFill>
                          <a:srgbClr val="FFC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marL="103800" marR="103800" marT="51900" marB="51900" anchor="ctr"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20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EKSPANZIJSKA</a:t>
                      </a:r>
                      <a:endParaRPr lang="hr-HR" sz="20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marL="103800" marR="103800" marT="51900" marB="51900" anchor="ctr"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20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KONTRAKCIJSKA</a:t>
                      </a:r>
                      <a:endParaRPr lang="hr-HR" sz="20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marL="103800" marR="103800" marT="51900" marB="51900" anchor="ctr">
                    <a:solidFill>
                      <a:schemeClr val="accent4">
                        <a:lumMod val="50000"/>
                      </a:schemeClr>
                    </a:solidFill>
                  </a:tcPr>
                </a:tc>
              </a:tr>
              <a:tr h="420968">
                <a:tc>
                  <a:txBody>
                    <a:bodyPr/>
                    <a:lstStyle/>
                    <a:p>
                      <a:pPr algn="r"/>
                      <a:r>
                        <a:rPr lang="hr-HR" sz="2000" b="1" dirty="0" smtClean="0">
                          <a:solidFill>
                            <a:srgbClr val="FF0000"/>
                          </a:solidFill>
                        </a:rPr>
                        <a:t>POREZI</a:t>
                      </a:r>
                      <a:endParaRPr lang="hr-HR" sz="2000" b="1" dirty="0">
                        <a:solidFill>
                          <a:srgbClr val="FF0000"/>
                        </a:solidFill>
                      </a:endParaRPr>
                    </a:p>
                  </a:txBody>
                  <a:tcPr marL="103800" marR="103800" marT="51900" marB="519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2000" dirty="0" smtClean="0"/>
                        <a:t>SMANJUJU</a:t>
                      </a:r>
                      <a:r>
                        <a:rPr lang="hr-HR" sz="2000" baseline="0" dirty="0" smtClean="0"/>
                        <a:t> SE</a:t>
                      </a:r>
                      <a:endParaRPr lang="hr-HR" sz="2000" dirty="0"/>
                    </a:p>
                  </a:txBody>
                  <a:tcPr marL="103800" marR="103800" marT="51900" marB="519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2000" dirty="0" smtClean="0"/>
                        <a:t>POVEĆAVAJU</a:t>
                      </a:r>
                      <a:r>
                        <a:rPr lang="hr-HR" sz="2000" baseline="0" dirty="0" smtClean="0"/>
                        <a:t> SE</a:t>
                      </a:r>
                      <a:endParaRPr lang="hr-HR" sz="2000" dirty="0"/>
                    </a:p>
                  </a:txBody>
                  <a:tcPr marL="103800" marR="103800" marT="51900" marB="51900"/>
                </a:tc>
              </a:tr>
              <a:tr h="420968">
                <a:tc>
                  <a:txBody>
                    <a:bodyPr/>
                    <a:lstStyle/>
                    <a:p>
                      <a:pPr algn="r"/>
                      <a:r>
                        <a:rPr lang="hr-HR" sz="2000" b="1" dirty="0" smtClean="0">
                          <a:solidFill>
                            <a:srgbClr val="FF0000"/>
                          </a:solidFill>
                        </a:rPr>
                        <a:t>DRŽAVNA POTROŠNJA</a:t>
                      </a:r>
                      <a:endParaRPr lang="hr-HR" sz="2000" b="1" dirty="0">
                        <a:solidFill>
                          <a:srgbClr val="FF0000"/>
                        </a:solidFill>
                      </a:endParaRPr>
                    </a:p>
                  </a:txBody>
                  <a:tcPr marL="103800" marR="103800" marT="51900" marB="519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2000" dirty="0" smtClean="0"/>
                        <a:t>RASTE</a:t>
                      </a:r>
                      <a:endParaRPr lang="hr-HR" sz="2000" dirty="0"/>
                    </a:p>
                  </a:txBody>
                  <a:tcPr marL="103800" marR="103800" marT="51900" marB="519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2000" dirty="0" smtClean="0"/>
                        <a:t>PADA</a:t>
                      </a:r>
                      <a:endParaRPr lang="hr-HR" sz="2000" dirty="0"/>
                    </a:p>
                  </a:txBody>
                  <a:tcPr marL="103800" marR="103800" marT="51900" marB="51900"/>
                </a:tc>
              </a:tr>
              <a:tr h="420968">
                <a:tc>
                  <a:txBody>
                    <a:bodyPr/>
                    <a:lstStyle/>
                    <a:p>
                      <a:pPr algn="r"/>
                      <a:r>
                        <a:rPr lang="hr-HR" sz="2000" b="1" dirty="0" smtClean="0">
                          <a:solidFill>
                            <a:srgbClr val="FF0000"/>
                          </a:solidFill>
                        </a:rPr>
                        <a:t>ZAPOSLENOST</a:t>
                      </a:r>
                      <a:endParaRPr lang="hr-HR" sz="2000" b="1" dirty="0">
                        <a:solidFill>
                          <a:srgbClr val="FF0000"/>
                        </a:solidFill>
                      </a:endParaRPr>
                    </a:p>
                  </a:txBody>
                  <a:tcPr marL="103800" marR="103800" marT="51900" marB="519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2000" b="1" dirty="0" smtClean="0"/>
                        <a:t>RASTE</a:t>
                      </a:r>
                      <a:endParaRPr lang="hr-HR" sz="2000" b="1" dirty="0"/>
                    </a:p>
                  </a:txBody>
                  <a:tcPr marL="103800" marR="103800" marT="51900" marB="519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2000" b="1" dirty="0" smtClean="0"/>
                        <a:t>PADA</a:t>
                      </a:r>
                      <a:endParaRPr lang="hr-HR" sz="2000" b="1" dirty="0"/>
                    </a:p>
                  </a:txBody>
                  <a:tcPr marL="103800" marR="103800" marT="51900" marB="51900"/>
                </a:tc>
              </a:tr>
              <a:tr h="420968">
                <a:tc>
                  <a:txBody>
                    <a:bodyPr/>
                    <a:lstStyle/>
                    <a:p>
                      <a:pPr algn="r"/>
                      <a:r>
                        <a:rPr lang="hr-HR" sz="2000" b="1" dirty="0" smtClean="0">
                          <a:solidFill>
                            <a:srgbClr val="FF0000"/>
                          </a:solidFill>
                        </a:rPr>
                        <a:t>INFLACIJA</a:t>
                      </a:r>
                      <a:endParaRPr lang="hr-HR" sz="2000" b="1" dirty="0">
                        <a:solidFill>
                          <a:srgbClr val="FF0000"/>
                        </a:solidFill>
                      </a:endParaRPr>
                    </a:p>
                  </a:txBody>
                  <a:tcPr marL="103800" marR="103800" marT="51900" marB="519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2000" b="1" dirty="0" smtClean="0"/>
                        <a:t>RASTE</a:t>
                      </a:r>
                      <a:endParaRPr lang="hr-HR" sz="2000" b="1" dirty="0"/>
                    </a:p>
                  </a:txBody>
                  <a:tcPr marL="103800" marR="103800" marT="51900" marB="519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2000" b="1" dirty="0" smtClean="0"/>
                        <a:t>PADA</a:t>
                      </a:r>
                      <a:endParaRPr lang="hr-HR" sz="2000" b="1" dirty="0"/>
                    </a:p>
                  </a:txBody>
                  <a:tcPr marL="103800" marR="103800" marT="51900" marB="51900"/>
                </a:tc>
              </a:tr>
            </a:tbl>
          </a:graphicData>
        </a:graphic>
      </p:graphicFrame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7240869"/>
              </p:ext>
            </p:extLst>
          </p:nvPr>
        </p:nvGraphicFramePr>
        <p:xfrm>
          <a:off x="642910" y="3643314"/>
          <a:ext cx="7703987" cy="1328504"/>
        </p:xfrm>
        <a:graphic>
          <a:graphicData uri="http://schemas.openxmlformats.org/drawingml/2006/table">
            <a:tbl>
              <a:tblPr firstRow="1" bandRow="1">
                <a:tableStyleId>{91EBBBCC-DAD2-459C-BE2E-F6DE35CF9A28}</a:tableStyleId>
              </a:tblPr>
              <a:tblGrid>
                <a:gridCol w="3143272"/>
                <a:gridCol w="2046781"/>
                <a:gridCol w="2513934"/>
              </a:tblGrid>
              <a:tr h="486568">
                <a:tc>
                  <a:txBody>
                    <a:bodyPr/>
                    <a:lstStyle/>
                    <a:p>
                      <a:r>
                        <a:rPr lang="hr-HR" sz="2300" dirty="0" smtClean="0">
                          <a:solidFill>
                            <a:srgbClr val="FFC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MONETARNA POLITIKA</a:t>
                      </a:r>
                      <a:endParaRPr lang="hr-HR" sz="2300" dirty="0">
                        <a:solidFill>
                          <a:srgbClr val="FFC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marL="103800" marR="103800" marT="51900" marB="51900" anchor="ctr"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20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EKSPANZIJSKA</a:t>
                      </a:r>
                      <a:endParaRPr lang="hr-HR" sz="20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marL="103800" marR="103800" marT="51900" marB="51900" anchor="ctr"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20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KONTRAKCIJSKA</a:t>
                      </a:r>
                      <a:endParaRPr lang="hr-HR" sz="20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marL="103800" marR="103800" marT="51900" marB="51900" anchor="ctr">
                    <a:solidFill>
                      <a:schemeClr val="accent4">
                        <a:lumMod val="50000"/>
                      </a:schemeClr>
                    </a:solidFill>
                  </a:tcPr>
                </a:tc>
              </a:tr>
              <a:tr h="420968">
                <a:tc>
                  <a:txBody>
                    <a:bodyPr/>
                    <a:lstStyle/>
                    <a:p>
                      <a:pPr algn="r"/>
                      <a:r>
                        <a:rPr lang="hr-HR" sz="2000" b="1" dirty="0" smtClean="0">
                          <a:solidFill>
                            <a:srgbClr val="FF0000"/>
                          </a:solidFill>
                        </a:rPr>
                        <a:t>PONUDA NOVCA</a:t>
                      </a:r>
                      <a:endParaRPr lang="hr-HR" sz="2000" b="1" dirty="0">
                        <a:solidFill>
                          <a:srgbClr val="FF0000"/>
                        </a:solidFill>
                      </a:endParaRPr>
                    </a:p>
                  </a:txBody>
                  <a:tcPr marL="103800" marR="103800" marT="51900" marB="5190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r-HR" sz="2000" dirty="0" smtClean="0"/>
                        <a:t>RASTE</a:t>
                      </a:r>
                    </a:p>
                  </a:txBody>
                  <a:tcPr marL="103800" marR="103800" marT="51900" marB="519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2000" dirty="0" smtClean="0"/>
                        <a:t>PADA</a:t>
                      </a:r>
                      <a:endParaRPr lang="hr-HR" sz="2000" dirty="0"/>
                    </a:p>
                  </a:txBody>
                  <a:tcPr marL="103800" marR="103800" marT="51900" marB="51900"/>
                </a:tc>
              </a:tr>
              <a:tr h="420968">
                <a:tc>
                  <a:txBody>
                    <a:bodyPr/>
                    <a:lstStyle/>
                    <a:p>
                      <a:pPr algn="r"/>
                      <a:r>
                        <a:rPr lang="hr-HR" sz="2000" b="1" dirty="0" smtClean="0">
                          <a:solidFill>
                            <a:srgbClr val="FF0000"/>
                          </a:solidFill>
                        </a:rPr>
                        <a:t>PONUDA KREDITA</a:t>
                      </a:r>
                      <a:endParaRPr lang="hr-HR" sz="2000" b="1" dirty="0">
                        <a:solidFill>
                          <a:srgbClr val="FF0000"/>
                        </a:solidFill>
                      </a:endParaRPr>
                    </a:p>
                  </a:txBody>
                  <a:tcPr marL="103800" marR="103800" marT="51900" marB="519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2000" dirty="0" smtClean="0"/>
                        <a:t>RASTE</a:t>
                      </a:r>
                      <a:endParaRPr lang="hr-HR" sz="2000" dirty="0"/>
                    </a:p>
                  </a:txBody>
                  <a:tcPr marL="103800" marR="103800" marT="51900" marB="519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2000" dirty="0" smtClean="0"/>
                        <a:t>PADA</a:t>
                      </a:r>
                      <a:endParaRPr lang="hr-HR" sz="2000" dirty="0"/>
                    </a:p>
                  </a:txBody>
                  <a:tcPr marL="103800" marR="103800" marT="51900" marB="51900"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285984" y="285728"/>
            <a:ext cx="4286280" cy="900000"/>
          </a:xfrm>
          <a:prstGeom prst="rect">
            <a:avLst/>
          </a:prstGeom>
          <a:solidFill>
            <a:srgbClr val="00206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CILJ EKONOMSKE POLITIKE </a:t>
            </a:r>
          </a:p>
          <a:p>
            <a:pPr algn="ctr"/>
            <a:r>
              <a:rPr lang="hr-HR" sz="2400" dirty="0" smtClean="0">
                <a:latin typeface="Calibri" pitchFamily="34" charset="0"/>
                <a:cs typeface="Calibri" pitchFamily="34" charset="0"/>
              </a:rPr>
              <a:t>smanjiti stopu inflacije</a:t>
            </a:r>
            <a:endParaRPr lang="hr-HR" sz="2400" dirty="0">
              <a:solidFill>
                <a:srgbClr val="FFC000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2285984" y="1440273"/>
            <a:ext cx="4286280" cy="1188000"/>
          </a:xfrm>
          <a:prstGeom prst="rect">
            <a:avLst/>
          </a:prstGeom>
          <a:solidFill>
            <a:srgbClr val="C0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UZROK PROBLEMA</a:t>
            </a:r>
          </a:p>
          <a:p>
            <a:pPr algn="ctr"/>
            <a:r>
              <a:rPr lang="hr-HR" sz="2000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višak potrošnje – brža potrošnja od rasta </a:t>
            </a:r>
            <a:r>
              <a:rPr lang="hr-HR" sz="2000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BDP-a (</a:t>
            </a:r>
            <a:r>
              <a:rPr lang="hr-HR" sz="2000" i="1" dirty="0" err="1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outputa</a:t>
            </a:r>
            <a:r>
              <a:rPr lang="hr-HR" sz="2000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)</a:t>
            </a:r>
            <a:endParaRPr lang="hr-HR" sz="2400" dirty="0">
              <a:solidFill>
                <a:schemeClr val="tx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2285984" y="3023446"/>
            <a:ext cx="4286280" cy="1152000"/>
          </a:xfrm>
          <a:prstGeom prst="rect">
            <a:avLst/>
          </a:prstGeom>
          <a:solidFill>
            <a:srgbClr val="008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IZABRANI INSTRUMENTI</a:t>
            </a:r>
          </a:p>
          <a:p>
            <a:pPr marL="324000" indent="-252000">
              <a:buClr>
                <a:schemeClr val="tx1"/>
              </a:buClr>
              <a:buFont typeface="Arial" pitchFamily="34" charset="0"/>
              <a:buChar char="–"/>
            </a:pPr>
            <a:r>
              <a:rPr lang="hr-HR" sz="2000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instrumenti </a:t>
            </a:r>
            <a:r>
              <a:rPr lang="hr-HR" sz="20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fiskalne</a:t>
            </a:r>
            <a:r>
              <a:rPr lang="hr-HR" sz="2000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hr-HR" sz="2000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politike</a:t>
            </a:r>
          </a:p>
          <a:p>
            <a:pPr marL="324000" indent="-252000">
              <a:buClr>
                <a:schemeClr val="tx1"/>
              </a:buClr>
              <a:buFont typeface="Arial" pitchFamily="34" charset="0"/>
              <a:buChar char="–"/>
            </a:pPr>
            <a:r>
              <a:rPr lang="hr-HR" sz="2000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instrumenti </a:t>
            </a:r>
            <a:r>
              <a:rPr lang="hr-HR" sz="20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monetarne</a:t>
            </a:r>
            <a:r>
              <a:rPr lang="hr-HR" sz="2000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hr-HR" sz="2000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politike</a:t>
            </a:r>
            <a:endParaRPr lang="hr-HR" sz="2400" dirty="0">
              <a:solidFill>
                <a:schemeClr val="tx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357158" y="4880834"/>
            <a:ext cx="3571900" cy="1620000"/>
          </a:xfrm>
          <a:prstGeom prst="rect">
            <a:avLst/>
          </a:prstGeom>
          <a:solidFill>
            <a:schemeClr val="bg1">
              <a:lumMod val="65000"/>
              <a:lumOff val="3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MJERE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FISKALNE </a:t>
            </a:r>
            <a:r>
              <a:rPr lang="hr-H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POLITIKE</a:t>
            </a:r>
          </a:p>
          <a:p>
            <a:pPr marL="324000" indent="-252000">
              <a:buClr>
                <a:schemeClr val="tx1"/>
              </a:buClr>
              <a:buFont typeface="Arial" pitchFamily="34" charset="0"/>
              <a:buChar char="–"/>
            </a:pPr>
            <a:r>
              <a:rPr lang="hr-HR" sz="2000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povećanje </a:t>
            </a:r>
            <a:r>
              <a:rPr lang="hr-HR" sz="20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poreza</a:t>
            </a:r>
          </a:p>
          <a:p>
            <a:pPr marL="324000" indent="-252000">
              <a:buClr>
                <a:schemeClr val="tx1"/>
              </a:buClr>
              <a:buFont typeface="Arial" pitchFamily="34" charset="0"/>
              <a:buChar char="–"/>
            </a:pPr>
            <a:r>
              <a:rPr lang="hr-HR" sz="2000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smanjiti državno trošenje</a:t>
            </a:r>
            <a:endParaRPr lang="hr-HR" sz="2400" dirty="0">
              <a:solidFill>
                <a:schemeClr val="tx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4643438" y="4880834"/>
            <a:ext cx="4143404" cy="1620000"/>
          </a:xfrm>
          <a:prstGeom prst="rect">
            <a:avLst/>
          </a:prstGeom>
          <a:solidFill>
            <a:schemeClr val="bg1">
              <a:lumMod val="65000"/>
              <a:lumOff val="3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MJERE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MONETARNE </a:t>
            </a:r>
            <a:r>
              <a:rPr lang="hr-H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POLITIKE</a:t>
            </a:r>
          </a:p>
          <a:p>
            <a:pPr marL="324000" indent="-252000">
              <a:buClr>
                <a:schemeClr val="tx1"/>
              </a:buClr>
              <a:buFont typeface="Arial" pitchFamily="34" charset="0"/>
              <a:buChar char="–"/>
            </a:pPr>
            <a:r>
              <a:rPr lang="hr-HR" sz="2000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povećanje </a:t>
            </a:r>
            <a:r>
              <a:rPr lang="hr-HR" sz="20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kamatne stope</a:t>
            </a:r>
          </a:p>
          <a:p>
            <a:pPr marL="324000" indent="-252000">
              <a:buClr>
                <a:schemeClr val="tx1"/>
              </a:buClr>
              <a:buFont typeface="Arial" pitchFamily="34" charset="0"/>
              <a:buChar char="–"/>
            </a:pPr>
            <a:r>
              <a:rPr lang="hr-HR" sz="2000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smanjiti sposobnost banaka za kreditiranjem</a:t>
            </a:r>
            <a:endParaRPr lang="hr-HR" sz="2400" dirty="0">
              <a:solidFill>
                <a:schemeClr val="tx1"/>
              </a:solidFill>
              <a:latin typeface="Calibri" pitchFamily="34" charset="0"/>
              <a:cs typeface="Calibri" pitchFamily="34" charset="0"/>
            </a:endParaRPr>
          </a:p>
        </p:txBody>
      </p:sp>
      <p:cxnSp>
        <p:nvCxnSpPr>
          <p:cNvPr id="40" name="Straight Connector 39"/>
          <p:cNvCxnSpPr>
            <a:stCxn id="4" idx="2"/>
            <a:endCxn id="35" idx="0"/>
          </p:cNvCxnSpPr>
          <p:nvPr/>
        </p:nvCxnSpPr>
        <p:spPr>
          <a:xfrm rot="5400000">
            <a:off x="4301852" y="1313000"/>
            <a:ext cx="254545" cy="1588"/>
          </a:xfrm>
          <a:prstGeom prst="line">
            <a:avLst/>
          </a:prstGeom>
          <a:ln w="381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35" idx="2"/>
            <a:endCxn id="36" idx="0"/>
          </p:cNvCxnSpPr>
          <p:nvPr/>
        </p:nvCxnSpPr>
        <p:spPr>
          <a:xfrm rot="5400000">
            <a:off x="4231538" y="2825859"/>
            <a:ext cx="395173" cy="1588"/>
          </a:xfrm>
          <a:prstGeom prst="line">
            <a:avLst/>
          </a:prstGeom>
          <a:ln w="381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Elbow Connector 43"/>
          <p:cNvCxnSpPr>
            <a:stCxn id="36" idx="2"/>
            <a:endCxn id="37" idx="0"/>
          </p:cNvCxnSpPr>
          <p:nvPr/>
        </p:nvCxnSpPr>
        <p:spPr>
          <a:xfrm rot="5400000">
            <a:off x="2933422" y="3385132"/>
            <a:ext cx="705388" cy="2286016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Elbow Connector 45"/>
          <p:cNvCxnSpPr>
            <a:stCxn id="36" idx="2"/>
            <a:endCxn id="38" idx="0"/>
          </p:cNvCxnSpPr>
          <p:nvPr/>
        </p:nvCxnSpPr>
        <p:spPr>
          <a:xfrm rot="16200000" flipH="1">
            <a:off x="5219438" y="3385132"/>
            <a:ext cx="705388" cy="2286016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"/>
                            </p:stCondLst>
                            <p:childTnLst>
                              <p:par>
                                <p:cTn id="2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"/>
                            </p:stCondLst>
                            <p:childTnLst>
                              <p:par>
                                <p:cTn id="3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750"/>
                            </p:stCondLst>
                            <p:childTnLst>
                              <p:par>
                                <p:cTn id="3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5" grpId="0" animBg="1"/>
      <p:bldP spid="36" grpId="0" animBg="1"/>
      <p:bldP spid="37" grpId="0" animBg="1"/>
      <p:bldP spid="3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428860" y="2235644"/>
            <a:ext cx="2000264" cy="785818"/>
          </a:xfrm>
          <a:prstGeom prst="rect">
            <a:avLst/>
          </a:prstGeom>
          <a:solidFill>
            <a:srgbClr val="C00000"/>
          </a:solidFill>
          <a:ln w="38100">
            <a:noFill/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latin typeface="Calibri" pitchFamily="34" charset="0"/>
                <a:cs typeface="Calibri" pitchFamily="34" charset="0"/>
              </a:rPr>
              <a:t>ULAGANJE U VOJSKU</a:t>
            </a:r>
            <a:endParaRPr lang="hr-HR" sz="2400" b="1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714612" y="449694"/>
            <a:ext cx="4286280" cy="1071570"/>
          </a:xfrm>
          <a:prstGeom prst="rect">
            <a:avLst/>
          </a:prstGeom>
          <a:solidFill>
            <a:srgbClr val="002060"/>
          </a:solidFill>
          <a:ln w="38100">
            <a:noFill/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OGRANIČENI PRORAČUN</a:t>
            </a:r>
          </a:p>
          <a:p>
            <a:pPr algn="ctr"/>
            <a:r>
              <a:rPr lang="hr-HR" sz="2400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(država je prisiljena na odabir)</a:t>
            </a:r>
            <a:endParaRPr lang="hr-HR" sz="2400" dirty="0">
              <a:solidFill>
                <a:schemeClr val="tx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500694" y="2235644"/>
            <a:ext cx="1928826" cy="785818"/>
          </a:xfrm>
          <a:prstGeom prst="rect">
            <a:avLst/>
          </a:prstGeom>
          <a:solidFill>
            <a:srgbClr val="35961A"/>
          </a:solidFill>
          <a:ln w="38100">
            <a:noFill/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latin typeface="Calibri" pitchFamily="34" charset="0"/>
                <a:cs typeface="Calibri" pitchFamily="34" charset="0"/>
              </a:rPr>
              <a:t>ULAGANJE U ZNANOST</a:t>
            </a:r>
            <a:endParaRPr lang="hr-HR" sz="2400" b="1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723497" y="2428498"/>
            <a:ext cx="4780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sz="2400" b="1" dirty="0" smtClean="0">
                <a:latin typeface="Calibri" pitchFamily="34" charset="0"/>
                <a:cs typeface="Calibri" pitchFamily="34" charset="0"/>
              </a:rPr>
              <a:t>ILI</a:t>
            </a:r>
            <a:endParaRPr lang="hr-HR" sz="2400" b="1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3321835" y="3878718"/>
            <a:ext cx="3071834" cy="857256"/>
          </a:xfrm>
          <a:prstGeom prst="rect">
            <a:avLst/>
          </a:prstGeom>
          <a:solidFill>
            <a:srgbClr val="C00000"/>
          </a:solidFill>
          <a:ln w="38100">
            <a:noFill/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DRŽAVA ODABIRE ULAGANJE U VOJSKU</a:t>
            </a:r>
            <a:endParaRPr lang="hr-HR" sz="2400" dirty="0">
              <a:solidFill>
                <a:schemeClr val="tx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2786050" y="5236040"/>
            <a:ext cx="4143404" cy="857256"/>
          </a:xfrm>
          <a:prstGeom prst="rect">
            <a:avLst/>
          </a:prstGeom>
          <a:solidFill>
            <a:srgbClr val="35961A"/>
          </a:solidFill>
          <a:ln w="38100">
            <a:noFill/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ŠTO JE </a:t>
            </a:r>
          </a:p>
          <a:p>
            <a:pPr algn="ctr"/>
            <a:r>
              <a:rPr lang="hr-HR" sz="2400" b="1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OPORTUNITETNI TROŠAK?</a:t>
            </a:r>
          </a:p>
        </p:txBody>
      </p:sp>
      <p:cxnSp>
        <p:nvCxnSpPr>
          <p:cNvPr id="43" name="Straight Connector 42"/>
          <p:cNvCxnSpPr>
            <a:stCxn id="26" idx="2"/>
            <a:endCxn id="41" idx="0"/>
          </p:cNvCxnSpPr>
          <p:nvPr/>
        </p:nvCxnSpPr>
        <p:spPr>
          <a:xfrm rot="5400000">
            <a:off x="4607719" y="4986007"/>
            <a:ext cx="500066" cy="158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6"/>
          <p:cNvCxnSpPr>
            <a:stCxn id="8" idx="2"/>
            <a:endCxn id="6" idx="0"/>
          </p:cNvCxnSpPr>
          <p:nvPr/>
        </p:nvCxnSpPr>
        <p:spPr>
          <a:xfrm rot="5400000">
            <a:off x="3786182" y="1164074"/>
            <a:ext cx="714380" cy="1428760"/>
          </a:xfrm>
          <a:prstGeom prst="bentConnector3">
            <a:avLst>
              <a:gd name="adj1" fmla="val 50000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/>
          <p:cNvCxnSpPr>
            <a:stCxn id="8" idx="2"/>
            <a:endCxn id="14" idx="0"/>
          </p:cNvCxnSpPr>
          <p:nvPr/>
        </p:nvCxnSpPr>
        <p:spPr>
          <a:xfrm rot="16200000" flipH="1">
            <a:off x="5304239" y="1074776"/>
            <a:ext cx="714380" cy="1607355"/>
          </a:xfrm>
          <a:prstGeom prst="bentConnector3">
            <a:avLst>
              <a:gd name="adj1" fmla="val 50000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/>
          <p:cNvCxnSpPr>
            <a:stCxn id="6" idx="2"/>
            <a:endCxn id="26" idx="0"/>
          </p:cNvCxnSpPr>
          <p:nvPr/>
        </p:nvCxnSpPr>
        <p:spPr>
          <a:xfrm rot="16200000" flipH="1">
            <a:off x="3714744" y="2735710"/>
            <a:ext cx="857256" cy="1428760"/>
          </a:xfrm>
          <a:prstGeom prst="bentConnector3">
            <a:avLst>
              <a:gd name="adj1" fmla="val 50000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/>
          <p:cNvCxnSpPr>
            <a:stCxn id="14" idx="2"/>
            <a:endCxn id="26" idx="0"/>
          </p:cNvCxnSpPr>
          <p:nvPr/>
        </p:nvCxnSpPr>
        <p:spPr>
          <a:xfrm rot="5400000">
            <a:off x="5232802" y="2646413"/>
            <a:ext cx="857256" cy="1607355"/>
          </a:xfrm>
          <a:prstGeom prst="bentConnector3">
            <a:avLst>
              <a:gd name="adj1" fmla="val 50000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250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25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25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75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250"/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25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50"/>
                            </p:stCondLst>
                            <p:childTnLst>
                              <p:par>
                                <p:cTn id="5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250"/>
                                        <p:tgtEl>
                                          <p:spTgt spid="2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25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250"/>
                            </p:stCondLst>
                            <p:childTnLst>
                              <p:par>
                                <p:cTn id="6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250"/>
                                        <p:tgtEl>
                                          <p:spTgt spid="4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8" dur="25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1" dur="250"/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allAtOnce" animBg="1"/>
      <p:bldP spid="8" grpId="0" build="allAtOnce" animBg="1"/>
      <p:bldP spid="14" grpId="0" uiExpand="1" build="allAtOnce" animBg="1"/>
      <p:bldP spid="23" grpId="0" build="allAtOnce"/>
      <p:bldP spid="26" grpId="0" uiExpand="1" build="allAtOnce" animBg="1"/>
      <p:bldP spid="41" grpId="0" uiExpand="1" build="allAtOnce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42844" y="571480"/>
            <a:ext cx="2143140" cy="857256"/>
          </a:xfrm>
          <a:prstGeom prst="rect">
            <a:avLst/>
          </a:prstGeom>
          <a:solidFill>
            <a:schemeClr val="accent4">
              <a:lumMod val="50000"/>
            </a:schemeClr>
          </a:solidFill>
          <a:ln w="38100">
            <a:noFill/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800" b="1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EKONOMIJA</a:t>
            </a:r>
          </a:p>
        </p:txBody>
      </p:sp>
      <p:sp>
        <p:nvSpPr>
          <p:cNvPr id="8" name="Rectangle 7"/>
          <p:cNvSpPr/>
          <p:nvPr/>
        </p:nvSpPr>
        <p:spPr>
          <a:xfrm>
            <a:off x="142844" y="1976427"/>
            <a:ext cx="2143140" cy="1224000"/>
          </a:xfrm>
          <a:prstGeom prst="rect">
            <a:avLst/>
          </a:prstGeom>
          <a:solidFill>
            <a:schemeClr val="accent4">
              <a:lumMod val="50000"/>
            </a:schemeClr>
          </a:solidFill>
          <a:ln w="38100">
            <a:noFill/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32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ŽELJE</a:t>
            </a:r>
            <a:endParaRPr lang="hr-HR" sz="3200" b="1" dirty="0">
              <a:solidFill>
                <a:srgbClr val="FFC000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42844" y="4857760"/>
            <a:ext cx="2143140" cy="1357322"/>
          </a:xfrm>
          <a:prstGeom prst="rect">
            <a:avLst/>
          </a:prstGeom>
          <a:solidFill>
            <a:schemeClr val="accent4">
              <a:lumMod val="50000"/>
            </a:schemeClr>
          </a:solidFill>
          <a:ln w="38100">
            <a:noFill/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32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RESURSI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786050" y="1976427"/>
            <a:ext cx="1928826" cy="1224000"/>
          </a:xfrm>
          <a:prstGeom prst="rect">
            <a:avLst/>
          </a:prstGeom>
          <a:solidFill>
            <a:srgbClr val="FFC000"/>
          </a:solidFill>
          <a:ln w="38100">
            <a:noFill/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000" b="1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želje su </a:t>
            </a:r>
            <a:r>
              <a:rPr lang="hr-HR" sz="2400" b="1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neograničene</a:t>
            </a:r>
            <a:endParaRPr lang="hr-HR" sz="2000" b="1" dirty="0">
              <a:solidFill>
                <a:srgbClr val="FF0000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786050" y="4857760"/>
            <a:ext cx="1928826" cy="1357322"/>
          </a:xfrm>
          <a:prstGeom prst="rect">
            <a:avLst/>
          </a:prstGeom>
          <a:solidFill>
            <a:srgbClr val="FFC000"/>
          </a:solidFill>
          <a:ln w="38100">
            <a:noFill/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000" b="1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resursi su </a:t>
            </a:r>
            <a:r>
              <a:rPr lang="hr-HR" sz="2400" b="1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ograničeni</a:t>
            </a:r>
            <a:endParaRPr lang="hr-HR" sz="2000" b="1" dirty="0">
              <a:solidFill>
                <a:srgbClr val="FF0000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6286512" y="2786058"/>
            <a:ext cx="2714644" cy="2500330"/>
          </a:xfrm>
          <a:prstGeom prst="rect">
            <a:avLst/>
          </a:prstGeom>
          <a:solidFill>
            <a:srgbClr val="C00000"/>
          </a:solidFill>
          <a:ln w="38100">
            <a:noFill/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000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što znači da sva ekonomska dobra imaju </a:t>
            </a:r>
            <a:r>
              <a:rPr lang="hr-HR" sz="2400" b="1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OPORTUNITETNI TROŠAK</a:t>
            </a:r>
            <a:endParaRPr lang="hr-HR" sz="2000" b="1" dirty="0">
              <a:solidFill>
                <a:schemeClr val="tx1"/>
              </a:solidFill>
              <a:latin typeface="Calibri" pitchFamily="34" charset="0"/>
              <a:cs typeface="Calibri" pitchFamily="34" charset="0"/>
            </a:endParaRPr>
          </a:p>
        </p:txBody>
      </p:sp>
      <p:cxnSp>
        <p:nvCxnSpPr>
          <p:cNvPr id="19" name="Straight Connector 18"/>
          <p:cNvCxnSpPr>
            <a:stCxn id="8" idx="3"/>
            <a:endCxn id="14" idx="1"/>
          </p:cNvCxnSpPr>
          <p:nvPr/>
        </p:nvCxnSpPr>
        <p:spPr>
          <a:xfrm>
            <a:off x="2285984" y="2588427"/>
            <a:ext cx="500066" cy="158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10" idx="3"/>
            <a:endCxn id="15" idx="1"/>
          </p:cNvCxnSpPr>
          <p:nvPr/>
        </p:nvCxnSpPr>
        <p:spPr>
          <a:xfrm>
            <a:off x="2285984" y="5536421"/>
            <a:ext cx="500066" cy="158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hape 22"/>
          <p:cNvCxnSpPr>
            <a:stCxn id="14" idx="3"/>
            <a:endCxn id="16" idx="0"/>
          </p:cNvCxnSpPr>
          <p:nvPr/>
        </p:nvCxnSpPr>
        <p:spPr>
          <a:xfrm>
            <a:off x="4714876" y="2588427"/>
            <a:ext cx="500066" cy="912011"/>
          </a:xfrm>
          <a:prstGeom prst="bentConnector2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hape 24"/>
          <p:cNvCxnSpPr>
            <a:stCxn id="15" idx="3"/>
            <a:endCxn id="16" idx="2"/>
          </p:cNvCxnSpPr>
          <p:nvPr/>
        </p:nvCxnSpPr>
        <p:spPr>
          <a:xfrm flipV="1">
            <a:off x="4714876" y="4572008"/>
            <a:ext cx="500066" cy="964413"/>
          </a:xfrm>
          <a:prstGeom prst="bentConnector2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16" idx="3"/>
            <a:endCxn id="17" idx="1"/>
          </p:cNvCxnSpPr>
          <p:nvPr/>
        </p:nvCxnSpPr>
        <p:spPr>
          <a:xfrm>
            <a:off x="5929322" y="4036223"/>
            <a:ext cx="357190" cy="158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4500562" y="3500438"/>
            <a:ext cx="1428760" cy="1071570"/>
          </a:xfrm>
          <a:prstGeom prst="rect">
            <a:avLst/>
          </a:prstGeom>
          <a:solidFill>
            <a:srgbClr val="C00000"/>
          </a:solidFill>
          <a:ln w="38100">
            <a:noFill/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800" b="1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IZBOR</a:t>
            </a:r>
            <a:endParaRPr lang="hr-HR" sz="2800" b="1" dirty="0">
              <a:solidFill>
                <a:schemeClr val="tx1"/>
              </a:solidFill>
              <a:latin typeface="Calibri" pitchFamily="34" charset="0"/>
              <a:cs typeface="Calibri" pitchFamily="34" charset="0"/>
            </a:endParaRPr>
          </a:p>
        </p:txBody>
      </p:sp>
      <p:cxnSp>
        <p:nvCxnSpPr>
          <p:cNvPr id="3" name="Straight Connector 2"/>
          <p:cNvCxnSpPr>
            <a:stCxn id="5" idx="2"/>
            <a:endCxn id="8" idx="0"/>
          </p:cNvCxnSpPr>
          <p:nvPr/>
        </p:nvCxnSpPr>
        <p:spPr>
          <a:xfrm>
            <a:off x="1214414" y="1428736"/>
            <a:ext cx="0" cy="547691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>
            <a:stCxn id="8" idx="2"/>
            <a:endCxn id="10" idx="0"/>
          </p:cNvCxnSpPr>
          <p:nvPr/>
        </p:nvCxnSpPr>
        <p:spPr>
          <a:xfrm>
            <a:off x="1214414" y="3200427"/>
            <a:ext cx="0" cy="165733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"/>
                            </p:stCondLst>
                            <p:childTnLst>
                              <p:par>
                                <p:cTn id="1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750"/>
                            </p:stCondLst>
                            <p:childTnLst>
                              <p:par>
                                <p:cTn id="2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75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5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50"/>
                            </p:stCondLst>
                            <p:childTnLst>
                              <p:par>
                                <p:cTn id="6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10" grpId="0" animBg="1"/>
      <p:bldP spid="14" grpId="0" animBg="1"/>
      <p:bldP spid="15" grpId="0" animBg="1"/>
      <p:bldP spid="17" grpId="0" animBg="1"/>
      <p:bldP spid="1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115328" cy="868346"/>
          </a:xfrm>
        </p:spPr>
        <p:txBody>
          <a:bodyPr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4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EKONOMSKA DOBRA</a:t>
            </a:r>
            <a:endParaRPr lang="hr-HR" sz="44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36512" y="928670"/>
            <a:ext cx="9180512" cy="5929330"/>
          </a:xfrm>
        </p:spPr>
        <p:txBody>
          <a:bodyPr>
            <a:normAutofit/>
          </a:bodyPr>
          <a:lstStyle/>
          <a:p>
            <a:pPr marL="252000" indent="0">
              <a:spcBef>
                <a:spcPts val="1200"/>
              </a:spcBef>
              <a:buNone/>
            </a:pPr>
            <a:r>
              <a:rPr lang="hr-HR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DOBRO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 – sredstvo koje može zadovoljiti neku potrebu (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ograničena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 i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neograničena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 dobra)</a:t>
            </a:r>
          </a:p>
          <a:p>
            <a:pPr marL="576000" indent="-288000">
              <a:spcBef>
                <a:spcPts val="1200"/>
              </a:spcBef>
              <a:buSzPct val="100000"/>
              <a:buFont typeface="Arial" pitchFamily="34" charset="0"/>
              <a:buChar char="−"/>
            </a:pP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neograničena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 dobra ili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slobodna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 dobra – ona dobra kojih u prirodi ima u beskonačno velikim količinama (zrak, sunčeva toplina, svjetlost, more...)</a:t>
            </a:r>
          </a:p>
          <a:p>
            <a:pPr marL="252000" indent="0">
              <a:spcBef>
                <a:spcPts val="1800"/>
              </a:spcBef>
              <a:buNone/>
            </a:pP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EKONOMSKO DOBRO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 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– svaka stvar ili usluga koja je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željena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 i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ograničena</a:t>
            </a:r>
          </a:p>
          <a:p>
            <a:pPr marL="576000" indent="-288000">
              <a:spcBef>
                <a:spcPts val="600"/>
              </a:spcBef>
              <a:buSzPct val="100000"/>
              <a:buFont typeface="Arial" pitchFamily="34" charset="0"/>
              <a:buChar char="−"/>
            </a:pPr>
            <a:r>
              <a:rPr lang="hr-HR" sz="2400" dirty="0" smtClean="0">
                <a:latin typeface="Calibri" pitchFamily="34" charset="0"/>
                <a:cs typeface="Calibri" pitchFamily="34" charset="0"/>
              </a:rPr>
              <a:t>ekonomska dobra se dijele na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PROIZVODE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 i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USLUGE</a:t>
            </a:r>
          </a:p>
          <a:p>
            <a:pPr marL="576000" indent="-288000">
              <a:spcBef>
                <a:spcPts val="1800"/>
              </a:spcBef>
              <a:buSzPct val="100000"/>
              <a:buFont typeface="Arial" pitchFamily="34" charset="0"/>
              <a:buChar char="−"/>
            </a:pPr>
            <a:r>
              <a:rPr lang="hr-HR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PROIZVODI</a:t>
            </a:r>
            <a:r>
              <a:rPr lang="hr-HR" sz="2200" dirty="0" smtClean="0">
                <a:latin typeface="Calibri" pitchFamily="34" charset="0"/>
                <a:cs typeface="Calibri" pitchFamily="34" charset="0"/>
              </a:rPr>
              <a:t> – opipljiva dobra koja se </a:t>
            </a:r>
            <a:r>
              <a:rPr lang="hr-HR" sz="22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ne moraju potrošiti </a:t>
            </a:r>
            <a:r>
              <a:rPr lang="hr-HR" sz="2200" dirty="0" smtClean="0">
                <a:latin typeface="Calibri" pitchFamily="34" charset="0"/>
                <a:cs typeface="Calibri" pitchFamily="34" charset="0"/>
              </a:rPr>
              <a:t>čim su proizvedena već se </a:t>
            </a:r>
            <a:r>
              <a:rPr lang="hr-HR" sz="22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mogu skladištiti kao zaliha </a:t>
            </a:r>
            <a:r>
              <a:rPr lang="hr-HR" sz="2200" dirty="0" smtClean="0">
                <a:latin typeface="Calibri" pitchFamily="34" charset="0"/>
                <a:cs typeface="Calibri" pitchFamily="34" charset="0"/>
              </a:rPr>
              <a:t>za buduću potrošnju</a:t>
            </a:r>
          </a:p>
          <a:p>
            <a:pPr marL="576000" indent="-288000">
              <a:spcBef>
                <a:spcPts val="1200"/>
              </a:spcBef>
              <a:buSzPct val="100000"/>
              <a:buFont typeface="Arial" pitchFamily="34" charset="0"/>
              <a:buChar char="−"/>
            </a:pPr>
            <a:r>
              <a:rPr lang="hr-HR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USLUGE</a:t>
            </a:r>
            <a:r>
              <a:rPr lang="hr-HR" sz="2200" dirty="0" smtClean="0">
                <a:latin typeface="Calibri" pitchFamily="34" charset="0"/>
                <a:cs typeface="Calibri" pitchFamily="34" charset="0"/>
              </a:rPr>
              <a:t> – neopipljiva dobra koja se </a:t>
            </a:r>
            <a:r>
              <a:rPr lang="hr-HR" sz="22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ne mogu skladištiti niti prenositi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-71454" y="1142972"/>
            <a:ext cx="9001156" cy="564360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548640" marR="0" lvl="0" indent="-41148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tx1">
                  <a:shade val="95000"/>
                </a:schemeClr>
              </a:buClr>
              <a:buSzPct val="100000"/>
              <a:buFont typeface="Arial" pitchFamily="34" charset="0"/>
              <a:buChar char="−"/>
              <a:tabLst/>
              <a:defRPr/>
            </a:pPr>
            <a:r>
              <a:rPr kumimoji="0" lang="hr-HR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</a:rPr>
              <a:t>EKONOMIJA</a:t>
            </a:r>
            <a:br>
              <a:rPr kumimoji="0" lang="hr-HR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</a:rPr>
            </a:br>
            <a:r>
              <a:rPr kumimoji="0" lang="hr-HR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</a:rPr>
              <a:t/>
            </a:r>
            <a:br>
              <a:rPr kumimoji="0" lang="hr-HR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</a:rPr>
            </a:br>
            <a:endParaRPr kumimoji="0" lang="hr-HR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itchFamily="34" charset="0"/>
              <a:cs typeface="Calibri" pitchFamily="34" charset="0"/>
            </a:endParaRPr>
          </a:p>
          <a:p>
            <a:pPr marL="548640" marR="0" lvl="0" indent="-41148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tx1">
                  <a:shade val="95000"/>
                </a:schemeClr>
              </a:buClr>
              <a:buSzPct val="100000"/>
              <a:buFont typeface="Arial" pitchFamily="34" charset="0"/>
              <a:buChar char="−"/>
              <a:tabLst/>
              <a:defRPr/>
            </a:pPr>
            <a:r>
              <a:rPr kumimoji="0" lang="hr-HR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</a:rPr>
              <a:t>MAKROEKONOMIJA</a:t>
            </a:r>
            <a:endParaRPr kumimoji="0" lang="hr-HR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itchFamily="34" charset="0"/>
              <a:cs typeface="Calibri" pitchFamily="34" charset="0"/>
            </a:endParaRPr>
          </a:p>
          <a:p>
            <a:pPr marL="548640" marR="0" lvl="0" indent="-41148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tx1">
                  <a:shade val="95000"/>
                </a:schemeClr>
              </a:buClr>
              <a:buSzPct val="100000"/>
              <a:buFont typeface="Arial" pitchFamily="34" charset="0"/>
              <a:buChar char="−"/>
              <a:tabLst/>
              <a:defRPr/>
            </a:pPr>
            <a:r>
              <a:rPr kumimoji="0" lang="hr-HR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</a:rPr>
              <a:t>MIKROEKONOMIJA</a:t>
            </a:r>
            <a:r>
              <a:rPr kumimoji="0" lang="hr-HR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</a:rPr>
              <a:t> </a:t>
            </a:r>
            <a:br>
              <a:rPr kumimoji="0" lang="hr-HR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</a:rPr>
            </a:br>
            <a:r>
              <a:rPr kumimoji="0" lang="hr-HR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</a:rPr>
              <a:t/>
            </a:r>
            <a:br>
              <a:rPr kumimoji="0" lang="hr-HR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</a:rPr>
            </a:br>
            <a:endParaRPr kumimoji="0" lang="hr-HR" sz="2400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itchFamily="34" charset="0"/>
              <a:cs typeface="Calibri" pitchFamily="34" charset="0"/>
            </a:endParaRPr>
          </a:p>
          <a:p>
            <a:pPr marL="548640" marR="0" lvl="0" indent="-411480" algn="l" defTabSz="914400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tx1">
                  <a:shade val="95000"/>
                </a:schemeClr>
              </a:buClr>
              <a:buSzPct val="65000"/>
              <a:buFont typeface="Arial" pitchFamily="34" charset="0"/>
              <a:buChar char="−"/>
              <a:tabLst/>
              <a:defRPr/>
            </a:pPr>
            <a:r>
              <a:rPr kumimoji="0" lang="hr-HR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</a:rPr>
              <a:t>ZAKON OGRANIČENOSTI </a:t>
            </a:r>
          </a:p>
          <a:p>
            <a:pPr marL="548640" marR="0" lvl="0" indent="-41148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Clr>
                <a:schemeClr val="tx1">
                  <a:shade val="95000"/>
                </a:schemeClr>
              </a:buClr>
              <a:buSzPct val="100000"/>
              <a:buFont typeface="Arial" pitchFamily="34" charset="0"/>
              <a:buChar char="−"/>
              <a:tabLst/>
              <a:defRPr/>
            </a:pPr>
            <a:endParaRPr kumimoji="0" lang="hr-HR" sz="24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itchFamily="34" charset="0"/>
              <a:cs typeface="Calibri" pitchFamily="34" charset="0"/>
            </a:endParaRPr>
          </a:p>
          <a:p>
            <a:pPr marL="548640" marR="0" lvl="0" indent="-41148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tx1">
                  <a:shade val="95000"/>
                </a:schemeClr>
              </a:buClr>
              <a:buSzPct val="100000"/>
              <a:buFont typeface="Arial" pitchFamily="34" charset="0"/>
              <a:buChar char="−"/>
              <a:tabLst/>
              <a:defRPr/>
            </a:pPr>
            <a:r>
              <a:rPr kumimoji="0" lang="hr-HR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</a:rPr>
              <a:t>OPORTUNITETNI TROŠAK</a:t>
            </a:r>
            <a:r>
              <a:rPr kumimoji="0" lang="hr-HR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</a:rPr>
              <a:t> </a:t>
            </a:r>
            <a:br>
              <a:rPr kumimoji="0" lang="hr-HR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</a:rPr>
            </a:br>
            <a:endParaRPr kumimoji="0" lang="hr-HR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itchFamily="34" charset="0"/>
              <a:cs typeface="Calibri" pitchFamily="34" charset="0"/>
            </a:endParaRPr>
          </a:p>
          <a:p>
            <a:pPr marL="548640" marR="0" lvl="0" indent="-41148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tx1">
                  <a:shade val="95000"/>
                </a:schemeClr>
              </a:buClr>
              <a:buSzPct val="100000"/>
              <a:buFont typeface="Arial" pitchFamily="34" charset="0"/>
              <a:buChar char="−"/>
              <a:tabLst/>
              <a:defRPr/>
            </a:pPr>
            <a:endParaRPr kumimoji="0" lang="hr-HR" sz="2400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itchFamily="34" charset="0"/>
              <a:cs typeface="Calibri" pitchFamily="34" charset="0"/>
            </a:endParaRPr>
          </a:p>
          <a:p>
            <a:pPr marL="548640" marR="0" lvl="0" indent="-41148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tx1">
                  <a:shade val="95000"/>
                </a:schemeClr>
              </a:buClr>
              <a:buSzPct val="100000"/>
              <a:buFont typeface="Arial" pitchFamily="34" charset="0"/>
              <a:buChar char="−"/>
              <a:tabLst/>
              <a:defRPr/>
            </a:pPr>
            <a:endParaRPr kumimoji="0" lang="hr-HR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115328" cy="868346"/>
          </a:xfrm>
        </p:spPr>
        <p:txBody>
          <a:bodyPr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4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PONAVLJANJE</a:t>
            </a:r>
            <a:endParaRPr lang="hr-HR" sz="44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71454" y="1142972"/>
            <a:ext cx="9001156" cy="5643602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  <a:buSzPct val="100000"/>
              <a:buFont typeface="Arial" pitchFamily="34" charset="0"/>
              <a:buChar char="−"/>
            </a:pP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EKONOMIJA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 proučava način na koji društva </a:t>
            </a:r>
            <a:r>
              <a:rPr lang="hr-HR" sz="2400" u="sng" dirty="0" smtClean="0">
                <a:latin typeface="Calibri" pitchFamily="34" charset="0"/>
                <a:cs typeface="Calibri" pitchFamily="34" charset="0"/>
              </a:rPr>
              <a:t>upotrebljavaju ograničene resurse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 za proizvodnju korisnih dobara i kako ih </a:t>
            </a:r>
            <a:r>
              <a:rPr lang="hr-HR" sz="2400" u="sng" dirty="0" smtClean="0">
                <a:latin typeface="Calibri" pitchFamily="34" charset="0"/>
                <a:cs typeface="Calibri" pitchFamily="34" charset="0"/>
              </a:rPr>
              <a:t>raspodjeljuju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 između različitih skupina ljudi</a:t>
            </a:r>
          </a:p>
          <a:p>
            <a:pPr>
              <a:spcBef>
                <a:spcPts val="1800"/>
              </a:spcBef>
              <a:buSzPct val="100000"/>
              <a:buFont typeface="Arial" pitchFamily="34" charset="0"/>
              <a:buChar char="−"/>
            </a:pP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MAKROEKONOMIJA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 – </a:t>
            </a:r>
            <a:r>
              <a:rPr lang="hr-HR" sz="2200" dirty="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proučava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gospodarstvo u cjelini</a:t>
            </a:r>
            <a:endParaRPr lang="hr-HR" sz="24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  <a:p>
            <a:pPr>
              <a:spcBef>
                <a:spcPts val="1800"/>
              </a:spcBef>
              <a:buSzPct val="100000"/>
              <a:buFont typeface="Arial" pitchFamily="34" charset="0"/>
              <a:buChar char="−"/>
            </a:pP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MIKROEKONOMIJA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 – </a:t>
            </a:r>
            <a:r>
              <a:rPr lang="hr-HR" sz="2400" dirty="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proučava ponašanje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pojedinačnih  gospodarskih dijelova </a:t>
            </a:r>
            <a:r>
              <a:rPr lang="hr-HR" sz="2400" dirty="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kao što su poduzeća i kućanstva tj. proizvođači i potrošači, te odnose među njima</a:t>
            </a:r>
          </a:p>
          <a:p>
            <a:pPr>
              <a:spcBef>
                <a:spcPts val="2400"/>
              </a:spcBef>
              <a:buFont typeface="Arial" pitchFamily="34" charset="0"/>
              <a:buChar char="−"/>
            </a:pP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ZAKON OGRANIČENOSTI 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– dobra su rijetka jer nema dovoljno resursa kako bi se proizvela sva dobra koja ljudi žele potrošiti</a:t>
            </a:r>
          </a:p>
          <a:p>
            <a:pPr>
              <a:spcBef>
                <a:spcPts val="1800"/>
              </a:spcBef>
              <a:buSzPct val="100000"/>
              <a:buFont typeface="Arial" pitchFamily="34" charset="0"/>
              <a:buChar char="−"/>
            </a:pP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OPORTUNITETNI TROŠAK</a:t>
            </a:r>
            <a:r>
              <a:rPr lang="hr-HR" sz="24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 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– vrijednost napuštene mogućnosti, tj. druga najbolja opcija od koje se odustaje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 descr="Picture1.png"/>
          <p:cNvPicPr>
            <a:picLocks noChangeAspect="1"/>
          </p:cNvPicPr>
          <p:nvPr/>
        </p:nvPicPr>
        <p:blipFill>
          <a:blip r:embed="rId2"/>
          <a:srcRect b="-978"/>
          <a:stretch>
            <a:fillRect/>
          </a:stretch>
        </p:blipFill>
        <p:spPr>
          <a:xfrm>
            <a:off x="140574" y="2285992"/>
            <a:ext cx="8863200" cy="4357889"/>
          </a:xfrm>
          <a:prstGeom prst="rect">
            <a:avLst/>
          </a:prstGeom>
        </p:spPr>
      </p:pic>
      <p:grpSp>
        <p:nvGrpSpPr>
          <p:cNvPr id="29" name="Group 28"/>
          <p:cNvGrpSpPr/>
          <p:nvPr/>
        </p:nvGrpSpPr>
        <p:grpSpPr>
          <a:xfrm>
            <a:off x="140574" y="2285992"/>
            <a:ext cx="8863200" cy="3286148"/>
            <a:chOff x="140574" y="2285992"/>
            <a:chExt cx="8862852" cy="3286148"/>
          </a:xfrm>
        </p:grpSpPr>
        <p:pic>
          <p:nvPicPr>
            <p:cNvPr id="18" name="Picture 17" descr="Picture1.png"/>
            <p:cNvPicPr>
              <a:picLocks noChangeAspect="1"/>
            </p:cNvPicPr>
            <p:nvPr/>
          </p:nvPicPr>
          <p:blipFill>
            <a:blip r:embed="rId2"/>
            <a:srcRect b="23853"/>
            <a:stretch>
              <a:fillRect/>
            </a:stretch>
          </p:blipFill>
          <p:spPr>
            <a:xfrm>
              <a:off x="140574" y="2285992"/>
              <a:ext cx="8862852" cy="3286148"/>
            </a:xfrm>
            <a:prstGeom prst="rect">
              <a:avLst/>
            </a:prstGeom>
          </p:spPr>
        </p:pic>
        <p:pic>
          <p:nvPicPr>
            <p:cNvPr id="1029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2071670" y="4500570"/>
              <a:ext cx="3857652" cy="99552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pic>
        <p:nvPicPr>
          <p:cNvPr id="13" name="Picture 12" descr="Picture1.png"/>
          <p:cNvPicPr>
            <a:picLocks noChangeAspect="1"/>
          </p:cNvPicPr>
          <p:nvPr/>
        </p:nvPicPr>
        <p:blipFill>
          <a:blip r:embed="rId4" cstate="screen"/>
          <a:srcRect/>
          <a:stretch>
            <a:fillRect/>
          </a:stretch>
        </p:blipFill>
        <p:spPr>
          <a:xfrm>
            <a:off x="140574" y="2285992"/>
            <a:ext cx="8863200" cy="2214665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928794" y="214290"/>
            <a:ext cx="5072098" cy="571504"/>
          </a:xfrm>
          <a:prstGeom prst="rect">
            <a:avLst/>
          </a:prstGeom>
          <a:solidFill>
            <a:srgbClr val="C00000"/>
          </a:solidFill>
          <a:ln w="38100">
            <a:noFill/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8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ČINITELJI PROIZVODNJE</a:t>
            </a:r>
            <a:endParaRPr lang="hr-HR" sz="28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 rot="5400000">
            <a:off x="5197479" y="1161241"/>
            <a:ext cx="465141" cy="1588"/>
          </a:xfrm>
          <a:prstGeom prst="line">
            <a:avLst/>
          </a:prstGeom>
          <a:ln w="76200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5400000">
            <a:off x="1678761" y="964389"/>
            <a:ext cx="500066" cy="428628"/>
          </a:xfrm>
          <a:prstGeom prst="line">
            <a:avLst/>
          </a:prstGeom>
          <a:ln w="76200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>
            <a:off x="3392479" y="1177909"/>
            <a:ext cx="500066" cy="1588"/>
          </a:xfrm>
          <a:prstGeom prst="line">
            <a:avLst/>
          </a:prstGeom>
          <a:ln w="76200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214314" y="1571612"/>
            <a:ext cx="2428860" cy="571504"/>
          </a:xfrm>
          <a:prstGeom prst="rect">
            <a:avLst/>
          </a:prstGeom>
          <a:solidFill>
            <a:srgbClr val="002060"/>
          </a:solidFill>
          <a:ln w="38100">
            <a:noFill/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PRIRODNI IZVORI</a:t>
            </a:r>
            <a:endParaRPr lang="hr-HR" sz="24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2926664" y="1571612"/>
            <a:ext cx="1364109" cy="571504"/>
          </a:xfrm>
          <a:prstGeom prst="rect">
            <a:avLst/>
          </a:prstGeom>
          <a:solidFill>
            <a:srgbClr val="002060"/>
          </a:solidFill>
          <a:ln w="38100">
            <a:noFill/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RAD</a:t>
            </a:r>
            <a:endParaRPr lang="hr-HR" sz="24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4574263" y="1571612"/>
            <a:ext cx="1643074" cy="571504"/>
          </a:xfrm>
          <a:prstGeom prst="rect">
            <a:avLst/>
          </a:prstGeom>
          <a:solidFill>
            <a:srgbClr val="002060"/>
          </a:solidFill>
          <a:ln w="38100">
            <a:noFill/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KAPITAL</a:t>
            </a:r>
            <a:endParaRPr lang="hr-HR" sz="24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cxnSp>
        <p:nvCxnSpPr>
          <p:cNvPr id="24" name="Straight Connector 23"/>
          <p:cNvCxnSpPr/>
          <p:nvPr/>
        </p:nvCxnSpPr>
        <p:spPr>
          <a:xfrm>
            <a:off x="6858016" y="928670"/>
            <a:ext cx="571504" cy="500066"/>
          </a:xfrm>
          <a:prstGeom prst="line">
            <a:avLst/>
          </a:prstGeom>
          <a:ln w="76200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6500826" y="1571612"/>
            <a:ext cx="2428860" cy="571504"/>
          </a:xfrm>
          <a:prstGeom prst="rect">
            <a:avLst/>
          </a:prstGeom>
          <a:solidFill>
            <a:srgbClr val="002060"/>
          </a:solidFill>
          <a:ln w="38100">
            <a:noFill/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PODUZETNIŠTVO</a:t>
            </a:r>
            <a:endParaRPr lang="hr-HR" sz="24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12" name="Picture 11" descr="Picture1.png"/>
          <p:cNvPicPr>
            <a:picLocks noChangeAspect="1"/>
          </p:cNvPicPr>
          <p:nvPr/>
        </p:nvPicPr>
        <p:blipFill>
          <a:blip r:embed="rId5" cstate="screen"/>
          <a:srcRect/>
          <a:stretch>
            <a:fillRect/>
          </a:stretch>
        </p:blipFill>
        <p:spPr>
          <a:xfrm>
            <a:off x="140574" y="2285992"/>
            <a:ext cx="8863200" cy="1428816"/>
          </a:xfrm>
          <a:prstGeom prst="rect">
            <a:avLst/>
          </a:prstGeom>
        </p:spPr>
      </p:pic>
      <p:cxnSp>
        <p:nvCxnSpPr>
          <p:cNvPr id="28" name="Straight Connector 27"/>
          <p:cNvCxnSpPr/>
          <p:nvPr/>
        </p:nvCxnSpPr>
        <p:spPr>
          <a:xfrm>
            <a:off x="2285984" y="5357826"/>
            <a:ext cx="2428892" cy="158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2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75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2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25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2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5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5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50"/>
                                        <p:tgtEl>
                                          <p:spTgt spid="2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5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1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250"/>
                            </p:stCondLst>
                            <p:childTnLst>
                              <p:par>
                                <p:cTn id="7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0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allAtOnce" animBg="1"/>
      <p:bldP spid="21" grpId="0" build="allAtOnce" animBg="1"/>
      <p:bldP spid="22" grpId="0" build="allAtOnce" animBg="1"/>
      <p:bldP spid="23" grpId="0" build="allAtOnce" animBg="1"/>
      <p:bldP spid="25" grpId="0" build="allAtOnce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928794" y="214290"/>
            <a:ext cx="5072098" cy="571504"/>
          </a:xfrm>
          <a:prstGeom prst="rect">
            <a:avLst/>
          </a:prstGeom>
          <a:solidFill>
            <a:srgbClr val="C00000"/>
          </a:solidFill>
          <a:ln w="38100">
            <a:noFill/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800" b="1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ČINITELJI PROIZVODNJE</a:t>
            </a:r>
            <a:endParaRPr lang="hr-HR" sz="2800" b="1" dirty="0">
              <a:solidFill>
                <a:schemeClr val="tx1"/>
              </a:solidFill>
              <a:latin typeface="Calibri" pitchFamily="34" charset="0"/>
              <a:cs typeface="Calibri" pitchFamily="34" charset="0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 rot="5400000">
            <a:off x="5197479" y="1161241"/>
            <a:ext cx="465141" cy="1588"/>
          </a:xfrm>
          <a:prstGeom prst="line">
            <a:avLst/>
          </a:prstGeom>
          <a:ln w="76200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5400000">
            <a:off x="1678761" y="964389"/>
            <a:ext cx="500066" cy="428628"/>
          </a:xfrm>
          <a:prstGeom prst="line">
            <a:avLst/>
          </a:prstGeom>
          <a:ln w="76200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>
            <a:off x="3392479" y="1177909"/>
            <a:ext cx="500066" cy="1588"/>
          </a:xfrm>
          <a:prstGeom prst="line">
            <a:avLst/>
          </a:prstGeom>
          <a:ln w="76200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214314" y="1571612"/>
            <a:ext cx="2428860" cy="571504"/>
          </a:xfrm>
          <a:prstGeom prst="rect">
            <a:avLst/>
          </a:prstGeom>
          <a:solidFill>
            <a:srgbClr val="002060"/>
          </a:solidFill>
          <a:ln w="38100">
            <a:noFill/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PRIRODNI IZVORI</a:t>
            </a:r>
            <a:endParaRPr lang="hr-HR" sz="2400" b="1" dirty="0">
              <a:solidFill>
                <a:schemeClr val="tx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2926664" y="1571612"/>
            <a:ext cx="1364109" cy="571504"/>
          </a:xfrm>
          <a:prstGeom prst="rect">
            <a:avLst/>
          </a:prstGeom>
          <a:solidFill>
            <a:srgbClr val="002060"/>
          </a:solidFill>
          <a:ln w="38100">
            <a:noFill/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RAD</a:t>
            </a:r>
            <a:endParaRPr lang="hr-HR" sz="2400" b="1" dirty="0">
              <a:solidFill>
                <a:schemeClr val="tx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4574263" y="1571612"/>
            <a:ext cx="1643074" cy="571504"/>
          </a:xfrm>
          <a:prstGeom prst="rect">
            <a:avLst/>
          </a:prstGeom>
          <a:solidFill>
            <a:srgbClr val="002060"/>
          </a:solidFill>
          <a:ln w="38100">
            <a:noFill/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KAPITAL</a:t>
            </a:r>
            <a:endParaRPr lang="hr-HR" sz="2400" b="1" dirty="0">
              <a:solidFill>
                <a:schemeClr val="tx1"/>
              </a:solidFill>
              <a:latin typeface="Calibri" pitchFamily="34" charset="0"/>
              <a:cs typeface="Calibri" pitchFamily="34" charset="0"/>
            </a:endParaRPr>
          </a:p>
        </p:txBody>
      </p:sp>
      <p:cxnSp>
        <p:nvCxnSpPr>
          <p:cNvPr id="24" name="Straight Connector 23"/>
          <p:cNvCxnSpPr/>
          <p:nvPr/>
        </p:nvCxnSpPr>
        <p:spPr>
          <a:xfrm>
            <a:off x="6858016" y="928670"/>
            <a:ext cx="571504" cy="500066"/>
          </a:xfrm>
          <a:prstGeom prst="line">
            <a:avLst/>
          </a:prstGeom>
          <a:ln w="76200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6500826" y="1571612"/>
            <a:ext cx="2428860" cy="571504"/>
          </a:xfrm>
          <a:prstGeom prst="rect">
            <a:avLst/>
          </a:prstGeom>
          <a:solidFill>
            <a:srgbClr val="002060"/>
          </a:solidFill>
          <a:ln w="38100">
            <a:noFill/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PODUZETNIŠTVO</a:t>
            </a:r>
            <a:endParaRPr lang="hr-HR" sz="2400" b="1" dirty="0">
              <a:solidFill>
                <a:schemeClr val="tx1"/>
              </a:solidFill>
              <a:latin typeface="Calibri" pitchFamily="34" charset="0"/>
              <a:cs typeface="Calibri" pitchFamily="34" charset="0"/>
            </a:endParaRPr>
          </a:p>
        </p:txBody>
      </p:sp>
      <p:graphicFrame>
        <p:nvGraphicFramePr>
          <p:cNvPr id="20" name="Table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3672353"/>
              </p:ext>
            </p:extLst>
          </p:nvPr>
        </p:nvGraphicFramePr>
        <p:xfrm>
          <a:off x="179512" y="2420888"/>
          <a:ext cx="8715437" cy="429411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837438"/>
                <a:gridCol w="4067218"/>
                <a:gridCol w="2810781"/>
              </a:tblGrid>
              <a:tr h="385582">
                <a:tc>
                  <a:txBody>
                    <a:bodyPr/>
                    <a:lstStyle/>
                    <a:p>
                      <a:pPr algn="ctr"/>
                      <a:r>
                        <a:rPr kumimoji="0" lang="hr-HR" sz="2400" kern="1200" baseline="0" dirty="0" smtClean="0">
                          <a:solidFill>
                            <a:srgbClr val="FFC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KATEGORIJA</a:t>
                      </a:r>
                      <a:endParaRPr lang="hr-HR" sz="2400" dirty="0">
                        <a:solidFill>
                          <a:srgbClr val="FFC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hr-HR" sz="2400" kern="1200" baseline="0" dirty="0" smtClean="0">
                          <a:solidFill>
                            <a:srgbClr val="FFC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DEFINICIJA</a:t>
                      </a:r>
                      <a:endParaRPr lang="hr-HR" sz="2400" dirty="0">
                        <a:solidFill>
                          <a:srgbClr val="FFC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hr-HR" sz="2400" kern="1200" baseline="0" dirty="0" smtClean="0">
                          <a:solidFill>
                            <a:srgbClr val="FFC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PRIMJERI</a:t>
                      </a:r>
                      <a:endParaRPr lang="hr-HR" sz="2400" dirty="0">
                        <a:solidFill>
                          <a:srgbClr val="FFC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975738">
                <a:tc>
                  <a:txBody>
                    <a:bodyPr/>
                    <a:lstStyle/>
                    <a:p>
                      <a:pPr algn="ctr"/>
                      <a:r>
                        <a:rPr kumimoji="0" lang="hr-HR" sz="2000" b="1" kern="1200" baseline="0" dirty="0" smtClean="0">
                          <a:solidFill>
                            <a:srgbClr val="FFC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prirodni</a:t>
                      </a:r>
                      <a:endParaRPr lang="hr-HR" sz="2000" b="1" dirty="0">
                        <a:solidFill>
                          <a:srgbClr val="FFC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44000"/>
                      <a:r>
                        <a:rPr kumimoji="0" lang="hr-HR" sz="1800" b="1" kern="1200" baseline="0" dirty="0" smtClean="0">
                          <a:solidFill>
                            <a:srgbClr val="FFC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prirodne sirovine </a:t>
                      </a:r>
                      <a:r>
                        <a:rPr kumimoji="0" lang="hr-HR" sz="1800" kern="1200" baseline="0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koje koriste ljudi u proizvodnji </a:t>
                      </a:r>
                      <a:r>
                        <a:rPr kumimoji="0" lang="hr-HR" sz="1800" i="1" kern="1200" baseline="0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(energija i materija iz prirode)</a:t>
                      </a:r>
                      <a:endParaRPr lang="hr-HR" sz="1800" i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44000"/>
                      <a:r>
                        <a:rPr kumimoji="0" lang="hr-HR" sz="1800" kern="1200" baseline="0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ugljen, nafta, Zemljina površina, šume, željezna ruda, voda za piće</a:t>
                      </a:r>
                      <a:endParaRPr lang="hr-HR" sz="18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729263">
                <a:tc>
                  <a:txBody>
                    <a:bodyPr/>
                    <a:lstStyle/>
                    <a:p>
                      <a:pPr algn="ctr"/>
                      <a:r>
                        <a:rPr kumimoji="0" lang="hr-HR" sz="2000" b="1" kern="1200" baseline="0" dirty="0" smtClean="0">
                          <a:solidFill>
                            <a:srgbClr val="FFC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rad</a:t>
                      </a:r>
                      <a:endParaRPr lang="hr-HR" sz="2000" b="1" dirty="0">
                        <a:solidFill>
                          <a:srgbClr val="FFC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44000"/>
                      <a:r>
                        <a:rPr kumimoji="0" lang="pl-PL" sz="1800" b="1" kern="1200" baseline="0" dirty="0" smtClean="0">
                          <a:solidFill>
                            <a:srgbClr val="FFC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fizičke i umne sposobnosti ljudi </a:t>
                      </a:r>
                      <a:r>
                        <a:rPr kumimoji="0" lang="pl-PL" sz="1800" kern="1200" baseline="0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koje koriste u proizvodnji dobara i usluga</a:t>
                      </a:r>
                      <a:endParaRPr lang="hr-HR" sz="18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44000"/>
                      <a:r>
                        <a:rPr kumimoji="0" lang="hr-HR" sz="1800" kern="1200" baseline="0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zidar, kuhar, konobar, učitelj, znanstvenik, menadžer</a:t>
                      </a:r>
                      <a:endParaRPr lang="hr-HR" sz="18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124615">
                <a:tc>
                  <a:txBody>
                    <a:bodyPr/>
                    <a:lstStyle/>
                    <a:p>
                      <a:pPr algn="ctr"/>
                      <a:r>
                        <a:rPr kumimoji="0" lang="hr-HR" sz="2000" b="1" kern="1200" baseline="0" dirty="0" smtClean="0">
                          <a:solidFill>
                            <a:srgbClr val="FFC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kapital</a:t>
                      </a:r>
                      <a:endParaRPr lang="hr-HR" sz="2000" b="1" dirty="0">
                        <a:solidFill>
                          <a:srgbClr val="FFC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44000"/>
                      <a:r>
                        <a:rPr kumimoji="0" lang="pl-PL" sz="1800" kern="1200" baseline="0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dobra koja </a:t>
                      </a:r>
                      <a:r>
                        <a:rPr kumimoji="0" lang="hr-HR" sz="1800" kern="1200" baseline="0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 </a:t>
                      </a:r>
                      <a:r>
                        <a:rPr kumimoji="0" lang="hr-HR" sz="1800" b="1" kern="1200" baseline="0" dirty="0" smtClean="0">
                          <a:solidFill>
                            <a:srgbClr val="FFC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koriste za proizvodnju drugih dobara </a:t>
                      </a:r>
                      <a:r>
                        <a:rPr kumimoji="0" lang="hr-HR" sz="1800" kern="1200" baseline="0" dirty="0" smtClean="0">
                          <a:solidFill>
                            <a:srgbClr val="FFC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 </a:t>
                      </a:r>
                      <a:r>
                        <a:rPr kumimoji="0" lang="hr-HR" sz="1800" b="1" kern="1200" baseline="0" dirty="0" smtClean="0">
                          <a:solidFill>
                            <a:srgbClr val="FFC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usluga</a:t>
                      </a:r>
                      <a:r>
                        <a:rPr kumimoji="0" lang="hr-HR" sz="1800" kern="1200" baseline="0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(razlikujemo </a:t>
                      </a:r>
                      <a:r>
                        <a:rPr kumimoji="0" lang="hr-HR" sz="1800" b="1" kern="1200" baseline="0" dirty="0" smtClean="0">
                          <a:solidFill>
                            <a:srgbClr val="FFC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kapitalno</a:t>
                      </a:r>
                      <a:r>
                        <a:rPr kumimoji="0" lang="hr-HR" sz="1800" kern="1200" baseline="0" dirty="0" smtClean="0">
                          <a:solidFill>
                            <a:srgbClr val="FFC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kumimoji="0" lang="hr-HR" sz="1800" kern="1200" baseline="0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 </a:t>
                      </a:r>
                      <a:r>
                        <a:rPr kumimoji="0" lang="hr-HR" sz="1800" b="1" kern="1200" baseline="0" dirty="0" smtClean="0">
                          <a:solidFill>
                            <a:srgbClr val="FFC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potrošačko</a:t>
                      </a:r>
                      <a:r>
                        <a:rPr kumimoji="0" lang="hr-HR" sz="1800" kern="1200" baseline="0" dirty="0" smtClean="0">
                          <a:solidFill>
                            <a:srgbClr val="FFC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kumimoji="0" lang="hr-HR" sz="1800" b="1" kern="1200" baseline="0" dirty="0" smtClean="0">
                          <a:solidFill>
                            <a:srgbClr val="FFC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dobro</a:t>
                      </a:r>
                      <a:r>
                        <a:rPr kumimoji="0" lang="hr-HR" sz="1800" kern="1200" baseline="0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)</a:t>
                      </a:r>
                      <a:endParaRPr lang="hr-HR" sz="18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44000"/>
                      <a:r>
                        <a:rPr kumimoji="0" lang="hr-HR" sz="1800" kern="1200" baseline="0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skladišta, vlak, uredski stol, bušilica, računalo, električni motor, financijski kapital</a:t>
                      </a:r>
                      <a:endParaRPr lang="hr-HR" sz="18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758061">
                <a:tc>
                  <a:txBody>
                    <a:bodyPr/>
                    <a:lstStyle/>
                    <a:p>
                      <a:pPr algn="ctr"/>
                      <a:r>
                        <a:rPr kumimoji="0" lang="hr-HR" sz="1800" b="1" kern="1200" baseline="0" dirty="0" smtClean="0">
                          <a:solidFill>
                            <a:srgbClr val="FFC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poduzetništvo</a:t>
                      </a:r>
                      <a:endParaRPr lang="hr-HR" sz="1800" b="1" dirty="0">
                        <a:solidFill>
                          <a:srgbClr val="FFC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44000"/>
                      <a:r>
                        <a:rPr kumimoji="0" lang="hr-HR" sz="1800" b="1" kern="1200" baseline="0" dirty="0" smtClean="0">
                          <a:solidFill>
                            <a:srgbClr val="FFC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sposobnost organiziranja proizvodnje</a:t>
                      </a:r>
                      <a:r>
                        <a:rPr kumimoji="0" lang="hr-HR" sz="1800" kern="1200" baseline="0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, pronalaska inovacija i preuzimanja rizika</a:t>
                      </a:r>
                      <a:endParaRPr lang="hr-HR" sz="18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44000"/>
                      <a:r>
                        <a:rPr kumimoji="0" lang="hr-HR" sz="1800" kern="1200" baseline="0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ljudi koji razvijaju poduzetništvo ili ga vode</a:t>
                      </a:r>
                      <a:endParaRPr lang="hr-HR" sz="18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pSp>
        <p:nvGrpSpPr>
          <p:cNvPr id="3" name="Group 2"/>
          <p:cNvGrpSpPr/>
          <p:nvPr/>
        </p:nvGrpSpPr>
        <p:grpSpPr>
          <a:xfrm>
            <a:off x="2039598" y="2891756"/>
            <a:ext cx="7054446" cy="936104"/>
            <a:chOff x="2039598" y="2891756"/>
            <a:chExt cx="7054446" cy="936104"/>
          </a:xfrm>
        </p:grpSpPr>
        <p:sp>
          <p:nvSpPr>
            <p:cNvPr id="31" name="Rectangle 30"/>
            <p:cNvSpPr/>
            <p:nvPr/>
          </p:nvSpPr>
          <p:spPr>
            <a:xfrm>
              <a:off x="2039598" y="2891756"/>
              <a:ext cx="3900553" cy="9361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r-HR" dirty="0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6217337" y="2891756"/>
              <a:ext cx="2876707" cy="9361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r-HR" dirty="0"/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2080686" y="3902469"/>
            <a:ext cx="6811794" cy="844350"/>
            <a:chOff x="2080686" y="3902469"/>
            <a:chExt cx="6811794" cy="844350"/>
          </a:xfrm>
        </p:grpSpPr>
        <p:sp>
          <p:nvSpPr>
            <p:cNvPr id="30" name="Rectangle 29"/>
            <p:cNvSpPr/>
            <p:nvPr/>
          </p:nvSpPr>
          <p:spPr>
            <a:xfrm>
              <a:off x="2080686" y="3988880"/>
              <a:ext cx="3859465" cy="7200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r-HR" dirty="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6256413" y="3902469"/>
              <a:ext cx="2636067" cy="8443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r-HR" dirty="0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2174920" y="4813321"/>
            <a:ext cx="6804932" cy="1128703"/>
            <a:chOff x="2174920" y="4813321"/>
            <a:chExt cx="6804932" cy="1128703"/>
          </a:xfrm>
        </p:grpSpPr>
        <p:sp>
          <p:nvSpPr>
            <p:cNvPr id="26" name="Rectangle 25"/>
            <p:cNvSpPr/>
            <p:nvPr/>
          </p:nvSpPr>
          <p:spPr>
            <a:xfrm>
              <a:off x="2174920" y="4855647"/>
              <a:ext cx="3825109" cy="101168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r-HR" dirty="0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6160693" y="4813321"/>
              <a:ext cx="2819159" cy="11287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r-HR" dirty="0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2051720" y="6005924"/>
            <a:ext cx="6877966" cy="792088"/>
            <a:chOff x="2051720" y="6005924"/>
            <a:chExt cx="6877966" cy="792088"/>
          </a:xfrm>
        </p:grpSpPr>
        <p:sp>
          <p:nvSpPr>
            <p:cNvPr id="2" name="Rectangle 1"/>
            <p:cNvSpPr/>
            <p:nvPr/>
          </p:nvSpPr>
          <p:spPr>
            <a:xfrm>
              <a:off x="2051720" y="6005924"/>
              <a:ext cx="3948309" cy="7920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r-HR" dirty="0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6217337" y="6005924"/>
              <a:ext cx="2712349" cy="7920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r-HR" dirty="0"/>
            </a:p>
          </p:txBody>
        </p:sp>
      </p:grpSp>
    </p:spTree>
    <p:extLst>
      <p:ext uri="{BB962C8B-B14F-4D97-AF65-F5344CB8AC3E}">
        <p14:creationId xmlns:p14="http://schemas.microsoft.com/office/powerpoint/2010/main" val="4040831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2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75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2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25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2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5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5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50"/>
                                        <p:tgtEl>
                                          <p:spTgt spid="2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5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allAtOnce" animBg="1"/>
      <p:bldP spid="21" grpId="0" build="allAtOnce" animBg="1"/>
      <p:bldP spid="22" grpId="0" build="allAtOnce" animBg="1"/>
      <p:bldP spid="23" grpId="0" build="allAtOnce" animBg="1"/>
      <p:bldP spid="25" grpId="0" build="allAtOnce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115328" cy="868346"/>
          </a:xfrm>
        </p:spPr>
        <p:txBody>
          <a:bodyPr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4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itchFamily="34" charset="0"/>
              </a:rPr>
              <a:t>ČINITELJI PROIZVODNJE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32" y="1000108"/>
            <a:ext cx="9144032" cy="5857892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spcBef>
                <a:spcPts val="1200"/>
              </a:spcBef>
              <a:buNone/>
            </a:pPr>
            <a:r>
              <a:rPr lang="hr-HR" sz="2400" b="1" dirty="0" smtClean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PRIRODNI IZVORI </a:t>
            </a:r>
            <a:r>
              <a:rPr lang="hr-HR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su bogatstva dostupna ljudima koja se nalaze u prirodi (ugljen, nafta, Zemljina površina, šume, željezna ruda, voda...)</a:t>
            </a:r>
          </a:p>
          <a:p>
            <a:pPr>
              <a:spcBef>
                <a:spcPts val="1200"/>
              </a:spcBef>
              <a:buFont typeface="Arial" pitchFamily="34" charset="0"/>
              <a:buChar char="−"/>
            </a:pPr>
            <a:r>
              <a:rPr lang="hr-HR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neke države su bogate prirodnim izvorima (Rusija, SAD) a neke oskudjevaju s njima (Japan, Švicarska) te države su bogate proizvedenim dobrima</a:t>
            </a:r>
          </a:p>
          <a:p>
            <a:pPr>
              <a:spcBef>
                <a:spcPts val="1800"/>
              </a:spcBef>
              <a:buNone/>
            </a:pPr>
            <a:r>
              <a:rPr lang="hr-HR" sz="2400" b="1" dirty="0" smtClean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RAD </a:t>
            </a:r>
            <a:r>
              <a:rPr lang="hr-HR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je svjesna čovjekova aktivnost (fizičke i umne sposobnosti ljudi koje koriste u proizvodnji dobara i usluga)</a:t>
            </a:r>
          </a:p>
          <a:p>
            <a:pPr>
              <a:spcBef>
                <a:spcPts val="1800"/>
              </a:spcBef>
              <a:buNone/>
            </a:pPr>
            <a:r>
              <a:rPr lang="vi-VN" sz="2400" b="1" dirty="0" smtClean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KAPITAL</a:t>
            </a:r>
            <a:r>
              <a:rPr lang="vi-VN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 je oblik trajnih dobara koja se upotrebljavaju u proizvodnji drugih dobara (uređaji, alati, strojevi)</a:t>
            </a:r>
          </a:p>
          <a:p>
            <a:pPr>
              <a:lnSpc>
                <a:spcPct val="110000"/>
              </a:lnSpc>
              <a:spcBef>
                <a:spcPts val="1800"/>
              </a:spcBef>
              <a:buFont typeface="Arial" pitchFamily="34" charset="0"/>
              <a:buChar char="−"/>
            </a:pPr>
            <a:r>
              <a:rPr lang="pl-PL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npr. automobil može biti </a:t>
            </a:r>
            <a:r>
              <a:rPr lang="pl-PL" sz="2400" dirty="0" smtClean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potrošačko</a:t>
            </a:r>
            <a:r>
              <a:rPr lang="pl-PL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 dobro i </a:t>
            </a:r>
            <a:r>
              <a:rPr lang="pl-PL" sz="2400" dirty="0" smtClean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kapitalno</a:t>
            </a:r>
            <a:r>
              <a:rPr lang="pl-PL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 dobro </a:t>
            </a:r>
            <a:br>
              <a:rPr lang="pl-PL" sz="2400" dirty="0" smtClean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hr-HR" sz="2000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(a</a:t>
            </a:r>
            <a:r>
              <a:rPr lang="de-AT" sz="2000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ko automobil koristimo za osobne potrebe onda je on potrošačko dobro, ako ga koristimo za prijevoz usluga onda je on kapitalno dobro</a:t>
            </a:r>
            <a:r>
              <a:rPr lang="hr-HR" sz="2000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hr-HR" sz="2400" i="1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115328" cy="868346"/>
          </a:xfrm>
        </p:spPr>
        <p:txBody>
          <a:bodyPr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4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ČINITELJI PROIZVODNJE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32" y="1000108"/>
            <a:ext cx="9144032" cy="5072098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  <a:buNone/>
            </a:pPr>
            <a:r>
              <a:rPr lang="hr-HR" sz="2400" b="1" dirty="0" smtClean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PODUZETNIŠTVO </a:t>
            </a:r>
            <a:r>
              <a:rPr lang="hr-HR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ljudska aktivnost kombiniranja resursa, organiziranja aktivnosti i njihova vođenja i upravljanja radi  proizvodnje dobara i usluga</a:t>
            </a:r>
          </a:p>
          <a:p>
            <a:pPr>
              <a:spcBef>
                <a:spcPts val="600"/>
              </a:spcBef>
              <a:buFont typeface="Arial" pitchFamily="34" charset="0"/>
              <a:buChar char="−"/>
            </a:pPr>
            <a:r>
              <a:rPr lang="hr-HR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osobe koje se angažiraju u poduzeću za pronalaske inovacija, organizaciju proizvodnje i preuzimanje rizika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0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PONAVLJANJE</a:t>
            </a:r>
            <a:endParaRPr lang="hr-HR" sz="40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692696"/>
            <a:ext cx="9108504" cy="6048672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  <a:spcBef>
                <a:spcPts val="1200"/>
              </a:spcBef>
              <a:buSzPct val="100000"/>
              <a:buFont typeface="Arial" pitchFamily="34" charset="0"/>
              <a:buChar char="−"/>
            </a:pP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EKONOMIJA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hr-HR" sz="2400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proučava način na koji društva </a:t>
            </a:r>
            <a:r>
              <a:rPr lang="hr-HR" sz="2400" u="sng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upotrebljavaju ograničene resurse</a:t>
            </a:r>
            <a:r>
              <a:rPr lang="hr-HR" sz="2400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 za proizvodnju korisnih dobara i kako ih </a:t>
            </a:r>
            <a:r>
              <a:rPr lang="hr-HR" sz="2400" u="sng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raspodjeljuju</a:t>
            </a:r>
            <a:r>
              <a:rPr lang="hr-HR" sz="2400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 između različitih skupina ljudi</a:t>
            </a:r>
          </a:p>
          <a:p>
            <a:pPr lvl="0">
              <a:lnSpc>
                <a:spcPct val="110000"/>
              </a:lnSpc>
              <a:spcBef>
                <a:spcPts val="1200"/>
              </a:spcBef>
              <a:buSzPct val="100000"/>
              <a:buFont typeface="Arial" pitchFamily="34" charset="0"/>
              <a:buChar char="−"/>
            </a:pPr>
            <a:r>
              <a:rPr lang="hr-HR" sz="24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GOSPODARSTVO</a:t>
            </a:r>
            <a:r>
              <a:rPr lang="hr-HR" sz="2400" b="1" dirty="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hr-HR" sz="2400" b="1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– </a:t>
            </a:r>
            <a:r>
              <a:rPr lang="hr-HR" sz="2400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ljudska djelatnost koju čine </a:t>
            </a:r>
            <a:r>
              <a:rPr lang="hr-HR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proizvodnja</a:t>
            </a:r>
            <a:r>
              <a:rPr lang="hr-HR" sz="2400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, </a:t>
            </a:r>
            <a:r>
              <a:rPr lang="hr-HR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potrošnja</a:t>
            </a:r>
            <a:r>
              <a:rPr lang="hr-HR" sz="2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 </a:t>
            </a:r>
            <a:r>
              <a:rPr lang="hr-HR" sz="2400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i </a:t>
            </a:r>
            <a:r>
              <a:rPr lang="hr-HR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razmjena</a:t>
            </a:r>
            <a:endParaRPr lang="hr-HR" sz="2400" dirty="0" smtClean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  <a:p>
            <a:pPr>
              <a:lnSpc>
                <a:spcPct val="110000"/>
              </a:lnSpc>
              <a:spcBef>
                <a:spcPts val="1200"/>
              </a:spcBef>
              <a:buSzPct val="100000"/>
              <a:buFont typeface="Arial" pitchFamily="34" charset="0"/>
              <a:buChar char="−"/>
            </a:pP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MAKROEKONOMIJA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hr-HR" sz="2400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– proučava </a:t>
            </a:r>
            <a:r>
              <a:rPr lang="hr-HR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gospodarstvo u cjelini</a:t>
            </a:r>
            <a:endParaRPr lang="hr-HR" sz="24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  <a:p>
            <a:pPr>
              <a:lnSpc>
                <a:spcPct val="110000"/>
              </a:lnSpc>
              <a:spcBef>
                <a:spcPts val="1200"/>
              </a:spcBef>
              <a:buSzPct val="100000"/>
              <a:buFont typeface="Arial" pitchFamily="34" charset="0"/>
              <a:buChar char="−"/>
            </a:pP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MIKROEKONOMIJA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hr-HR" sz="2400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– proučava ponašanje </a:t>
            </a:r>
            <a:r>
              <a:rPr lang="hr-HR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pojedinačnih  gospodarskih dijelova </a:t>
            </a:r>
            <a:r>
              <a:rPr lang="hr-HR" sz="2400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kao što su poduzeća i kućanstva tj. proizvođači i potrošači, te odnose među njima</a:t>
            </a:r>
          </a:p>
          <a:p>
            <a:pPr>
              <a:lnSpc>
                <a:spcPct val="110000"/>
              </a:lnSpc>
              <a:spcBef>
                <a:spcPts val="1200"/>
              </a:spcBef>
              <a:buFont typeface="Arial" pitchFamily="34" charset="0"/>
              <a:buChar char="−"/>
            </a:pP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ZAKON OGRANIČENOSTI </a:t>
            </a:r>
            <a:r>
              <a:rPr lang="hr-HR" sz="2400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– dobra su rijetka jer nema dovoljno resursa kako bi se proizvela sva dobra koja ljudi žele potrošiti</a:t>
            </a:r>
          </a:p>
          <a:p>
            <a:pPr>
              <a:lnSpc>
                <a:spcPct val="110000"/>
              </a:lnSpc>
              <a:spcBef>
                <a:spcPts val="1200"/>
              </a:spcBef>
              <a:buSzPct val="100000"/>
              <a:buFont typeface="Arial" pitchFamily="34" charset="0"/>
              <a:buChar char="−"/>
            </a:pP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OPORTUNITETNI TROŠAK</a:t>
            </a:r>
            <a:r>
              <a:rPr lang="hr-HR" sz="24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 </a:t>
            </a:r>
            <a:r>
              <a:rPr lang="hr-HR" sz="2400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– vrijednost napuštene mogućnosti, tj. druga najbolja opcija od koje se odustaje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0" y="692696"/>
            <a:ext cx="9108504" cy="60486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360000" indent="-252000" algn="l" rtl="0" eaLnBrk="1" fontAlgn="base" hangingPunct="1">
              <a:spcBef>
                <a:spcPct val="20000"/>
              </a:spcBef>
              <a:spcAft>
                <a:spcPct val="0"/>
              </a:spcAft>
              <a:buClrTx/>
              <a:buSzPct val="65000"/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868363" indent="-282575" algn="l" rtl="0" eaLnBrk="1" fontAlgn="base" hangingPunct="1"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113347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Tx/>
              <a:buSzPct val="95000"/>
              <a:buFont typeface="Arial" panose="020B0604020202020204" pitchFamily="34" charset="0"/>
              <a:buChar char="–"/>
              <a:defRPr sz="22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1352550" indent="-182563" algn="l" rtl="0" eaLnBrk="1" fontAlgn="base" hangingPunct="1"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1544638" indent="-182563" algn="l" rtl="0" eaLnBrk="1" fontAlgn="base" hangingPunct="1">
              <a:spcBef>
                <a:spcPct val="20000"/>
              </a:spcBef>
              <a:spcAft>
                <a:spcPct val="0"/>
              </a:spcAft>
              <a:buClrTx/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  <a:lvl6pPr marL="1764792" indent="-182880" algn="l" rtl="0" eaLnBrk="1" latinLnBrk="0" hangingPunct="1">
              <a:spcBef>
                <a:spcPct val="20000"/>
              </a:spcBef>
              <a:buClr>
                <a:schemeClr val="tx1"/>
              </a:buClr>
              <a:buFont typeface="Wingdings 3"/>
              <a:buChar char="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65960" indent="-182880" algn="l" rtl="0" eaLnBrk="1" latinLnBrk="0" hangingPunct="1">
              <a:spcBef>
                <a:spcPct val="20000"/>
              </a:spcBef>
              <a:buClr>
                <a:schemeClr val="tx1"/>
              </a:buClr>
              <a:buFont typeface="Wingdings 2"/>
              <a:buChar char="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67128" indent="-182880" algn="l" rtl="0" eaLnBrk="1" latinLnBrk="0" hangingPunct="1">
              <a:spcBef>
                <a:spcPct val="20000"/>
              </a:spcBef>
              <a:buClr>
                <a:schemeClr val="tx1"/>
              </a:buClr>
              <a:buFont typeface="Wingdings 2"/>
              <a:buChar char="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68296" indent="-182880" algn="l" rtl="0" eaLnBrk="1" latinLnBrk="0" hangingPunct="1">
              <a:spcBef>
                <a:spcPct val="20000"/>
              </a:spcBef>
              <a:buClr>
                <a:schemeClr val="tx1"/>
              </a:buClr>
              <a:buFont typeface="Wingdings 2"/>
              <a:buChar char="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spcBef>
                <a:spcPts val="1200"/>
              </a:spcBef>
              <a:buSzPct val="100000"/>
              <a:buFont typeface="Arial" pitchFamily="34" charset="0"/>
              <a:buChar char="−"/>
            </a:pP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EKONOMIJA</a:t>
            </a:r>
            <a:r>
              <a:rPr lang="hr-HR" sz="2400" dirty="0" smtClean="0"/>
              <a:t> proučava način na koji društva </a:t>
            </a:r>
            <a:r>
              <a:rPr lang="hr-HR" sz="2400" u="sng" dirty="0" smtClean="0"/>
              <a:t>upotrebljavaju ograničene resurse</a:t>
            </a:r>
            <a:r>
              <a:rPr lang="hr-HR" sz="2400" dirty="0" smtClean="0"/>
              <a:t> za proizvodnju korisnih dobara i kako ih </a:t>
            </a:r>
            <a:r>
              <a:rPr lang="hr-HR" sz="2400" u="sng" dirty="0" smtClean="0"/>
              <a:t>raspodjeljuju</a:t>
            </a:r>
            <a:r>
              <a:rPr lang="hr-HR" sz="2400" dirty="0" smtClean="0"/>
              <a:t> između različitih skupina ljudi</a:t>
            </a:r>
          </a:p>
          <a:p>
            <a:pPr>
              <a:lnSpc>
                <a:spcPct val="110000"/>
              </a:lnSpc>
              <a:spcBef>
                <a:spcPts val="1200"/>
              </a:spcBef>
              <a:buSzPct val="100000"/>
              <a:buFont typeface="Arial" pitchFamily="34" charset="0"/>
              <a:buChar char="−"/>
            </a:pPr>
            <a:r>
              <a:rPr lang="hr-HR" sz="2400" b="1" dirty="0" smtClean="0">
                <a:solidFill>
                  <a:srgbClr val="FFC000"/>
                </a:solidFill>
              </a:rPr>
              <a:t>GOSPODARSTVO</a:t>
            </a:r>
            <a:r>
              <a:rPr lang="hr-HR" sz="2400" b="1" dirty="0" smtClean="0">
                <a:solidFill>
                  <a:prstClr val="white"/>
                </a:solidFill>
              </a:rPr>
              <a:t> – </a:t>
            </a:r>
            <a:r>
              <a:rPr lang="hr-HR" sz="2400" dirty="0" smtClean="0">
                <a:solidFill>
                  <a:prstClr val="white"/>
                </a:solidFill>
              </a:rPr>
              <a:t>ljudska djelatnost koju čine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proizvodnja</a:t>
            </a:r>
            <a:r>
              <a:rPr lang="hr-HR" sz="2400" dirty="0" smtClean="0">
                <a:solidFill>
                  <a:prstClr val="white"/>
                </a:solidFill>
              </a:rPr>
              <a:t>,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potrošnja</a:t>
            </a:r>
            <a:r>
              <a:rPr lang="hr-HR" sz="240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hr-HR" sz="2400" dirty="0" smtClean="0">
                <a:solidFill>
                  <a:prstClr val="white"/>
                </a:solidFill>
              </a:rPr>
              <a:t>i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razmjena</a:t>
            </a:r>
            <a:endParaRPr lang="hr-HR" sz="2400" dirty="0" smtClean="0"/>
          </a:p>
          <a:p>
            <a:pPr>
              <a:lnSpc>
                <a:spcPct val="110000"/>
              </a:lnSpc>
              <a:spcBef>
                <a:spcPts val="1200"/>
              </a:spcBef>
              <a:buSzPct val="100000"/>
              <a:buFont typeface="Arial" pitchFamily="34" charset="0"/>
              <a:buChar char="−"/>
            </a:pP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MAKROEKONOMIJA</a:t>
            </a:r>
            <a:r>
              <a:rPr lang="hr-HR" sz="2400" dirty="0" smtClean="0"/>
              <a:t> – </a:t>
            </a:r>
            <a:r>
              <a:rPr lang="hr-HR" sz="2400" dirty="0" smtClean="0">
                <a:solidFill>
                  <a:prstClr val="white"/>
                </a:solidFill>
              </a:rPr>
              <a:t>proučava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gospodarstvo u cjelini</a:t>
            </a:r>
            <a:endParaRPr lang="hr-HR" sz="24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lnSpc>
                <a:spcPct val="110000"/>
              </a:lnSpc>
              <a:spcBef>
                <a:spcPts val="1200"/>
              </a:spcBef>
              <a:buSzPct val="100000"/>
              <a:buFont typeface="Arial" pitchFamily="34" charset="0"/>
              <a:buChar char="−"/>
            </a:pP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MIKROEKONOMIJA</a:t>
            </a:r>
            <a:r>
              <a:rPr lang="hr-HR" sz="2400" dirty="0" smtClean="0"/>
              <a:t> – </a:t>
            </a:r>
            <a:r>
              <a:rPr lang="hr-HR" sz="2400" dirty="0" smtClean="0">
                <a:solidFill>
                  <a:prstClr val="white"/>
                </a:solidFill>
              </a:rPr>
              <a:t>proučava ponašanje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pojedinačnih  gospodarskih dijelova </a:t>
            </a:r>
            <a:r>
              <a:rPr lang="hr-HR" sz="2400" dirty="0" smtClean="0">
                <a:solidFill>
                  <a:prstClr val="white"/>
                </a:solidFill>
              </a:rPr>
              <a:t>kao što su poduzeća i kućanstva </a:t>
            </a:r>
            <a:r>
              <a:rPr lang="hr-HR" sz="2400" dirty="0" err="1" smtClean="0">
                <a:solidFill>
                  <a:prstClr val="white"/>
                </a:solidFill>
              </a:rPr>
              <a:t>tj</a:t>
            </a:r>
            <a:r>
              <a:rPr lang="hr-HR" sz="2400" dirty="0" smtClean="0">
                <a:solidFill>
                  <a:prstClr val="white"/>
                </a:solidFill>
              </a:rPr>
              <a:t>. proizvođači i potrošači, te </a:t>
            </a:r>
            <a:r>
              <a:rPr lang="hr-HR" sz="2400" b="1" dirty="0" smtClean="0">
                <a:solidFill>
                  <a:srgbClr val="FDCA09"/>
                </a:solidFill>
              </a:rPr>
              <a:t>odnose među njima</a:t>
            </a:r>
          </a:p>
          <a:p>
            <a:pPr>
              <a:lnSpc>
                <a:spcPct val="110000"/>
              </a:lnSpc>
              <a:spcBef>
                <a:spcPts val="1200"/>
              </a:spcBef>
              <a:buFont typeface="Arial" panose="020B0604020202020204" pitchFamily="34" charset="0"/>
              <a:buChar char="−"/>
            </a:pP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ZAKON OGRANIČENOSTI </a:t>
            </a:r>
            <a:r>
              <a:rPr lang="hr-HR" sz="2400" dirty="0" smtClean="0"/>
              <a:t>– dobra su rijetka jer nema dovoljno resursa kako bi se proizvela sva dobra koja ljudi žele potrošiti</a:t>
            </a:r>
          </a:p>
          <a:p>
            <a:pPr>
              <a:lnSpc>
                <a:spcPct val="110000"/>
              </a:lnSpc>
              <a:spcBef>
                <a:spcPts val="1200"/>
              </a:spcBef>
              <a:buSzPct val="100000"/>
              <a:buFont typeface="Arial" panose="020B0604020202020204" pitchFamily="34" charset="0"/>
              <a:buChar char="−"/>
            </a:pP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OPORTUNITETNI TROŠAK</a:t>
            </a:r>
            <a:r>
              <a:rPr lang="hr-HR" sz="24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hr-HR" sz="2400" dirty="0" smtClean="0"/>
              <a:t>– vrijednost napuštene mogućnosti, </a:t>
            </a:r>
            <a:r>
              <a:rPr lang="hr-HR" sz="2400" dirty="0" err="1" smtClean="0"/>
              <a:t>tj</a:t>
            </a:r>
            <a:r>
              <a:rPr lang="hr-HR" sz="2400" dirty="0" smtClean="0"/>
              <a:t>. </a:t>
            </a:r>
            <a:r>
              <a:rPr lang="hr-HR" sz="2400" b="1" dirty="0" smtClean="0">
                <a:solidFill>
                  <a:srgbClr val="FFC000"/>
                </a:solidFill>
              </a:rPr>
              <a:t>druga najbolja opcija od koje se odustaje</a:t>
            </a:r>
          </a:p>
        </p:txBody>
      </p:sp>
    </p:spTree>
    <p:extLst>
      <p:ext uri="{BB962C8B-B14F-4D97-AF65-F5344CB8AC3E}">
        <p14:creationId xmlns:p14="http://schemas.microsoft.com/office/powerpoint/2010/main" val="4283463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5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115328" cy="868346"/>
          </a:xfrm>
        </p:spPr>
        <p:txBody>
          <a:bodyPr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4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EKONOMIJA I GOSPODARSTVO</a:t>
            </a:r>
            <a:endParaRPr lang="hr-HR" sz="44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588" y="851938"/>
            <a:ext cx="9001156" cy="5643602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EKONOMIJA</a:t>
            </a:r>
            <a:endParaRPr lang="hr-HR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  <a:p>
            <a:pPr indent="-288000">
              <a:buSzPct val="100000"/>
              <a:buFont typeface="Arial" pitchFamily="34" charset="0"/>
              <a:buChar char="−"/>
            </a:pPr>
            <a:r>
              <a:rPr lang="hr-HR" sz="2400" dirty="0" smtClean="0">
                <a:latin typeface="Calibri" pitchFamily="34" charset="0"/>
                <a:cs typeface="Calibri" pitchFamily="34" charset="0"/>
              </a:rPr>
              <a:t>grč. </a:t>
            </a:r>
            <a:r>
              <a:rPr lang="hr-HR" sz="2400" i="1" dirty="0" smtClean="0">
                <a:latin typeface="Calibri" pitchFamily="34" charset="0"/>
                <a:cs typeface="Calibri" pitchFamily="34" charset="0"/>
              </a:rPr>
              <a:t>oikos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 – kuća, kućanstvo; </a:t>
            </a:r>
            <a:r>
              <a:rPr lang="hr-HR" sz="2400" i="1" dirty="0" smtClean="0">
                <a:latin typeface="Calibri" pitchFamily="34" charset="0"/>
                <a:cs typeface="Calibri" pitchFamily="34" charset="0"/>
              </a:rPr>
              <a:t>nomos 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– zakon, pravilo, red</a:t>
            </a:r>
          </a:p>
          <a:p>
            <a:pPr indent="-288000">
              <a:buSzPct val="100000"/>
              <a:buFont typeface="Arial" pitchFamily="34" charset="0"/>
              <a:buChar char="−"/>
            </a:pPr>
            <a:r>
              <a:rPr lang="hr-HR" sz="2400" dirty="0" smtClean="0">
                <a:latin typeface="Calibri" pitchFamily="34" charset="0"/>
                <a:cs typeface="Calibri" pitchFamily="34" charset="0"/>
              </a:rPr>
              <a:t>grč. </a:t>
            </a:r>
            <a:r>
              <a:rPr lang="hr-HR" sz="2400" i="1" dirty="0" smtClean="0">
                <a:latin typeface="Calibri" pitchFamily="34" charset="0"/>
                <a:cs typeface="Calibri" pitchFamily="34" charset="0"/>
              </a:rPr>
              <a:t>oikonomija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 – gospodarstvo, upravljanje gospodarstvom</a:t>
            </a:r>
          </a:p>
          <a:p>
            <a:pPr marL="180000" indent="0">
              <a:spcBef>
                <a:spcPts val="3000"/>
              </a:spcBef>
              <a:buNone/>
            </a:pPr>
            <a:r>
              <a:rPr lang="hr-HR" sz="3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EKONOMIJA</a:t>
            </a:r>
            <a:r>
              <a:rPr lang="hr-HR" sz="25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hr-HR" sz="2600" dirty="0" smtClean="0">
                <a:latin typeface="Calibri" pitchFamily="34" charset="0"/>
                <a:cs typeface="Calibri" pitchFamily="34" charset="0"/>
              </a:rPr>
              <a:t>je znanost koja proučava način na koji društva upotrebljavaju </a:t>
            </a:r>
            <a:r>
              <a:rPr lang="hr-HR" sz="26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ograničene resurse </a:t>
            </a:r>
            <a:r>
              <a:rPr lang="hr-HR" sz="2600" dirty="0" smtClean="0">
                <a:latin typeface="Calibri" pitchFamily="34" charset="0"/>
                <a:cs typeface="Calibri" pitchFamily="34" charset="0"/>
              </a:rPr>
              <a:t>za </a:t>
            </a:r>
            <a: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proizvodnju</a:t>
            </a:r>
            <a:r>
              <a:rPr lang="hr-HR" sz="2600" dirty="0" smtClean="0">
                <a:latin typeface="Calibri" pitchFamily="34" charset="0"/>
                <a:cs typeface="Calibri" pitchFamily="34" charset="0"/>
              </a:rPr>
              <a:t> korisnih </a:t>
            </a:r>
            <a:r>
              <a:rPr lang="hr-HR" sz="26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dobara</a:t>
            </a:r>
            <a:r>
              <a:rPr lang="hr-HR" sz="2600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hr-HR" sz="2600" dirty="0" smtClean="0">
                <a:latin typeface="Calibri" pitchFamily="34" charset="0"/>
                <a:cs typeface="Calibri" pitchFamily="34" charset="0"/>
              </a:rPr>
              <a:t>i kako ih </a:t>
            </a:r>
            <a: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raspodjeljuju</a:t>
            </a:r>
            <a:r>
              <a:rPr lang="hr-HR" sz="2600" dirty="0" smtClean="0">
                <a:latin typeface="Calibri" pitchFamily="34" charset="0"/>
                <a:cs typeface="Calibri" pitchFamily="34" charset="0"/>
              </a:rPr>
              <a:t> između različitih skupina ljudi</a:t>
            </a:r>
          </a:p>
          <a:p>
            <a:pPr indent="-288000">
              <a:spcBef>
                <a:spcPts val="1800"/>
              </a:spcBef>
              <a:buSzPct val="100000"/>
              <a:buFont typeface="Arial" pitchFamily="34" charset="0"/>
              <a:buChar char="−"/>
            </a:pP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1776. g. 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Adam </a:t>
            </a:r>
            <a:r>
              <a:rPr lang="hr-HR" sz="24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Smith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 – </a:t>
            </a:r>
            <a:r>
              <a:rPr lang="hr-HR" sz="2400" i="1" dirty="0" smtClean="0">
                <a:latin typeface="Calibri" pitchFamily="34" charset="0"/>
                <a:cs typeface="Calibri" pitchFamily="34" charset="0"/>
              </a:rPr>
              <a:t>Bogatstvo naroda 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– godina nastanka ekonomije kao znanost</a:t>
            </a:r>
          </a:p>
          <a:p>
            <a:pPr marL="180000" indent="0">
              <a:spcBef>
                <a:spcPts val="3000"/>
              </a:spcBef>
              <a:buNone/>
            </a:pPr>
            <a:r>
              <a:rPr lang="hr-HR" sz="24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GOSPODARSTVO</a:t>
            </a:r>
            <a:r>
              <a:rPr lang="hr-HR" sz="2000" b="1" dirty="0" smtClean="0">
                <a:latin typeface="Calibri" pitchFamily="34" charset="0"/>
                <a:cs typeface="Calibri" pitchFamily="34" charset="0"/>
              </a:rPr>
              <a:t> – 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ljudska </a:t>
            </a:r>
            <a:r>
              <a:rPr lang="hr-HR" sz="24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djelatnost</a:t>
            </a:r>
            <a:r>
              <a:rPr lang="hr-HR" sz="2400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koju čine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proizvodnja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,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potrošnja</a:t>
            </a:r>
            <a:r>
              <a:rPr lang="hr-HR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 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i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razmjena</a:t>
            </a:r>
            <a:endParaRPr lang="hr-HR" sz="2000" b="1" dirty="0" smtClean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  <a:p>
            <a:pPr indent="-288000">
              <a:spcBef>
                <a:spcPts val="1200"/>
              </a:spcBef>
              <a:buSzPct val="100000"/>
              <a:buFont typeface="Arial" pitchFamily="34" charset="0"/>
              <a:buChar char="−"/>
            </a:pPr>
            <a:r>
              <a:rPr lang="hr-HR" sz="2000" i="1" dirty="0" smtClean="0">
                <a:latin typeface="Calibri" pitchFamily="34" charset="0"/>
                <a:cs typeface="Calibri" pitchFamily="34" charset="0"/>
              </a:rPr>
              <a:t>nacionalno i globalno gospodarstvo</a:t>
            </a:r>
          </a:p>
          <a:p>
            <a:pPr>
              <a:spcBef>
                <a:spcPts val="1800"/>
              </a:spcBef>
              <a:buFont typeface="Arial" pitchFamily="34" charset="0"/>
              <a:buChar char="−"/>
            </a:pPr>
            <a:endParaRPr lang="hr-HR" sz="2400" dirty="0" smtClean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42844" y="5130912"/>
            <a:ext cx="8928000" cy="900000"/>
          </a:xfrm>
          <a:prstGeom prst="rect">
            <a:avLst/>
          </a:prstGeom>
          <a:noFill/>
          <a:ln w="57150">
            <a:solidFill>
              <a:schemeClr val="tx1"/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>
              <a:ln>
                <a:solidFill>
                  <a:schemeClr val="tx1"/>
                </a:solidFill>
                <a:prstDash val="solid"/>
              </a:ln>
              <a:latin typeface="Calibri" pitchFamily="34" charset="0"/>
              <a:cs typeface="Calibri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42844" y="2495012"/>
            <a:ext cx="8858312" cy="1500198"/>
          </a:xfrm>
          <a:prstGeom prst="rect">
            <a:avLst/>
          </a:prstGeom>
          <a:noFill/>
          <a:ln w="57150">
            <a:solidFill>
              <a:schemeClr val="tx1"/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>
              <a:ln>
                <a:solidFill>
                  <a:schemeClr val="tx1"/>
                </a:solidFill>
                <a:prstDash val="solid"/>
              </a:ln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7" name="Picture 6" descr="AdamSmith.jpg"/>
          <p:cNvPicPr>
            <a:picLocks noChangeAspect="1"/>
          </p:cNvPicPr>
          <p:nvPr/>
        </p:nvPicPr>
        <p:blipFill>
          <a:blip r:embed="rId3" cstate="email"/>
          <a:stretch>
            <a:fillRect/>
          </a:stretch>
        </p:blipFill>
        <p:spPr>
          <a:xfrm flipH="1">
            <a:off x="7519558" y="4442145"/>
            <a:ext cx="1583765" cy="2363681"/>
          </a:xfrm>
          <a:prstGeom prst="rect">
            <a:avLst/>
          </a:prstGeom>
          <a:ln>
            <a:noFill/>
          </a:ln>
          <a:effectLst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75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1.57761E-6 L -4.16667E-6 -0.62387 " pathEditMode="relative" rAng="0" ptsTypes="AA">
                                      <p:cBhvr>
                                        <p:cTn id="36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120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75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5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6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071802" y="428604"/>
            <a:ext cx="2571768" cy="642942"/>
          </a:xfrm>
          <a:prstGeom prst="rect">
            <a:avLst/>
          </a:prstGeom>
          <a:solidFill>
            <a:srgbClr val="00206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DOBRO</a:t>
            </a:r>
            <a:endParaRPr lang="hr-HR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00034" y="1785926"/>
            <a:ext cx="2571768" cy="1357322"/>
          </a:xfrm>
          <a:prstGeom prst="rect">
            <a:avLst/>
          </a:prstGeom>
          <a:solidFill>
            <a:srgbClr val="00206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NEOGRANIČENA </a:t>
            </a:r>
            <a:r>
              <a:rPr lang="hr-HR" sz="2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(SLOBODNA) </a:t>
            </a:r>
            <a:r>
              <a:rPr lang="hr-H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DOBRA</a:t>
            </a:r>
            <a:endParaRPr lang="hr-H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786446" y="1785926"/>
            <a:ext cx="2571768" cy="1357322"/>
          </a:xfrm>
          <a:prstGeom prst="rect">
            <a:avLst/>
          </a:prstGeom>
          <a:solidFill>
            <a:srgbClr val="C0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hr-HR" sz="2400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OGRANIČENA </a:t>
            </a:r>
            <a:r>
              <a:rPr lang="hr-HR" sz="2600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(EKONOMSKA) </a:t>
            </a:r>
            <a:r>
              <a:rPr lang="hr-HR" sz="2400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DOBRA</a:t>
            </a:r>
            <a:endParaRPr lang="hr-HR" sz="24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cxnSp>
        <p:nvCxnSpPr>
          <p:cNvPr id="6" name="Elbow Connector 5"/>
          <p:cNvCxnSpPr>
            <a:stCxn id="2" idx="2"/>
            <a:endCxn id="3" idx="0"/>
          </p:cNvCxnSpPr>
          <p:nvPr/>
        </p:nvCxnSpPr>
        <p:spPr>
          <a:xfrm rot="5400000">
            <a:off x="2714612" y="142852"/>
            <a:ext cx="714380" cy="2571768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Elbow Connector 7"/>
          <p:cNvCxnSpPr>
            <a:stCxn id="2" idx="2"/>
            <a:endCxn id="4" idx="0"/>
          </p:cNvCxnSpPr>
          <p:nvPr/>
        </p:nvCxnSpPr>
        <p:spPr>
          <a:xfrm rot="16200000" flipH="1">
            <a:off x="5357818" y="71414"/>
            <a:ext cx="714380" cy="2714644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4143372" y="4214818"/>
            <a:ext cx="2214578" cy="642942"/>
          </a:xfrm>
          <a:prstGeom prst="rect">
            <a:avLst/>
          </a:prstGeom>
          <a:solidFill>
            <a:srgbClr val="35961A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PROIZVODI</a:t>
            </a:r>
            <a:endParaRPr lang="hr-HR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643702" y="4214818"/>
            <a:ext cx="2214578" cy="642942"/>
          </a:xfrm>
          <a:prstGeom prst="rect">
            <a:avLst/>
          </a:prstGeom>
          <a:solidFill>
            <a:srgbClr val="35961A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USLUGE</a:t>
            </a:r>
            <a:endParaRPr lang="hr-HR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cxnSp>
        <p:nvCxnSpPr>
          <p:cNvPr id="15" name="Elbow Connector 14"/>
          <p:cNvCxnSpPr>
            <a:stCxn id="4" idx="2"/>
            <a:endCxn id="12" idx="0"/>
          </p:cNvCxnSpPr>
          <p:nvPr/>
        </p:nvCxnSpPr>
        <p:spPr>
          <a:xfrm rot="5400000">
            <a:off x="5625711" y="2768199"/>
            <a:ext cx="1071570" cy="1821669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6"/>
          <p:cNvCxnSpPr>
            <a:stCxn id="4" idx="2"/>
            <a:endCxn id="13" idx="0"/>
          </p:cNvCxnSpPr>
          <p:nvPr/>
        </p:nvCxnSpPr>
        <p:spPr>
          <a:xfrm rot="16200000" flipH="1">
            <a:off x="6875875" y="3339702"/>
            <a:ext cx="1071570" cy="678661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ounded Rectangular Callout 17"/>
          <p:cNvSpPr/>
          <p:nvPr/>
        </p:nvSpPr>
        <p:spPr>
          <a:xfrm>
            <a:off x="6084168" y="142852"/>
            <a:ext cx="2500330" cy="1071570"/>
          </a:xfrm>
          <a:prstGeom prst="wedgeRoundRectCallout">
            <a:avLst>
              <a:gd name="adj1" fmla="val -71533"/>
              <a:gd name="adj2" fmla="val -483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000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sredstvo koje može zadovoljiti neku </a:t>
            </a:r>
            <a:r>
              <a:rPr lang="hr-HR" sz="2000" b="1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potrebu</a:t>
            </a:r>
            <a:r>
              <a:rPr lang="hr-HR" sz="2000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 </a:t>
            </a:r>
            <a:endParaRPr lang="hr-HR" sz="2000" dirty="0">
              <a:solidFill>
                <a:srgbClr val="FF0000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9" name="Rounded Rectangular Callout 18"/>
          <p:cNvSpPr/>
          <p:nvPr/>
        </p:nvSpPr>
        <p:spPr>
          <a:xfrm>
            <a:off x="214282" y="3679032"/>
            <a:ext cx="3143272" cy="1500198"/>
          </a:xfrm>
          <a:prstGeom prst="wedgeRoundRectCallout">
            <a:avLst>
              <a:gd name="adj1" fmla="val -2651"/>
              <a:gd name="adj2" fmla="val -9257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000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u prirodi ih ima </a:t>
            </a:r>
            <a:r>
              <a:rPr lang="hr-HR" sz="2000" b="1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u beskonačno velikim</a:t>
            </a:r>
            <a:r>
              <a:rPr lang="hr-HR" sz="2000" b="1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hr-HR" sz="2000" b="1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količinama</a:t>
            </a:r>
            <a:r>
              <a:rPr lang="hr-HR" sz="2000" b="1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hr-HR" sz="2000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(zrak, sunčeva toplina, svjetlost, more...)</a:t>
            </a:r>
            <a:endParaRPr lang="hr-HR" sz="2000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9" name="Rounded Rectangular Callout 28"/>
          <p:cNvSpPr/>
          <p:nvPr/>
        </p:nvSpPr>
        <p:spPr>
          <a:xfrm>
            <a:off x="3398905" y="1887820"/>
            <a:ext cx="2143140" cy="1428760"/>
          </a:xfrm>
          <a:prstGeom prst="wedgeRoundRectCallout">
            <a:avLst>
              <a:gd name="adj1" fmla="val 65593"/>
              <a:gd name="adj2" fmla="val -32787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000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svaka stvar ili usluga koja je </a:t>
            </a:r>
            <a:r>
              <a:rPr lang="hr-HR" sz="2000" b="1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željena</a:t>
            </a:r>
            <a:r>
              <a:rPr lang="hr-HR" sz="2000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hr-HR" sz="2000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i </a:t>
            </a:r>
            <a:r>
              <a:rPr lang="hr-HR" sz="2000" b="1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ograničena</a:t>
            </a:r>
            <a:endParaRPr lang="hr-HR" sz="2000" b="1" dirty="0">
              <a:solidFill>
                <a:srgbClr val="FF0000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2" name="Rounded Rectangular Callout 31"/>
          <p:cNvSpPr/>
          <p:nvPr/>
        </p:nvSpPr>
        <p:spPr>
          <a:xfrm>
            <a:off x="3643306" y="5157192"/>
            <a:ext cx="2143140" cy="1428760"/>
          </a:xfrm>
          <a:prstGeom prst="wedgeRoundRectCallout">
            <a:avLst>
              <a:gd name="adj1" fmla="val -9635"/>
              <a:gd name="adj2" fmla="val -7236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000" b="1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opipljiva</a:t>
            </a:r>
            <a:r>
              <a:rPr lang="hr-HR" sz="2000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hr-HR" sz="2000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dobra koja se </a:t>
            </a:r>
            <a:r>
              <a:rPr lang="hr-HR" sz="2000" b="1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mogu</a:t>
            </a:r>
            <a:r>
              <a:rPr lang="hr-HR" sz="2000" b="1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hr-HR" sz="2000" b="1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skladištiti</a:t>
            </a:r>
            <a:r>
              <a:rPr lang="hr-HR" sz="2000" b="1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hr-HR" sz="2000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kao zalihe </a:t>
            </a:r>
            <a:endParaRPr lang="hr-HR" sz="2000" b="1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3" name="Rounded Rectangular Callout 32"/>
          <p:cNvSpPr/>
          <p:nvPr/>
        </p:nvSpPr>
        <p:spPr>
          <a:xfrm>
            <a:off x="6715140" y="5157192"/>
            <a:ext cx="2143140" cy="1428760"/>
          </a:xfrm>
          <a:prstGeom prst="wedgeRoundRectCallout">
            <a:avLst>
              <a:gd name="adj1" fmla="val 7768"/>
              <a:gd name="adj2" fmla="val -74051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000" b="1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neopipljiva</a:t>
            </a:r>
            <a:r>
              <a:rPr lang="hr-HR" sz="2000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hr-HR" sz="2000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dobra koja se </a:t>
            </a:r>
            <a:r>
              <a:rPr lang="hr-HR" sz="2000" b="1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ne</a:t>
            </a:r>
            <a:r>
              <a:rPr lang="hr-HR" sz="2000" b="1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hr-HR" sz="2000" b="1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mogu skladištiti</a:t>
            </a:r>
            <a:r>
              <a:rPr lang="hr-HR" sz="2000" b="1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hr-HR" sz="2000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niti prenositi</a:t>
            </a:r>
            <a:endParaRPr lang="hr-HR" sz="2000" b="1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"/>
                            </p:stCondLst>
                            <p:childTnLst>
                              <p:par>
                                <p:cTn id="1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750"/>
                            </p:stCondLst>
                            <p:childTnLst>
                              <p:par>
                                <p:cTn id="2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50"/>
                            </p:stCondLst>
                            <p:childTnLst>
                              <p:par>
                                <p:cTn id="4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750"/>
                            </p:stCondLst>
                            <p:childTnLst>
                              <p:par>
                                <p:cTn id="5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12" grpId="0" animBg="1"/>
      <p:bldP spid="13" grpId="0" animBg="1"/>
      <p:bldP spid="18" grpId="0" animBg="1"/>
      <p:bldP spid="19" grpId="0" animBg="1"/>
      <p:bldP spid="29" grpId="0" animBg="1"/>
      <p:bldP spid="32" grpId="0" animBg="1"/>
      <p:bldP spid="3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494608" y="827851"/>
            <a:ext cx="4071966" cy="642942"/>
          </a:xfrm>
          <a:prstGeom prst="rect">
            <a:avLst/>
          </a:prstGeom>
          <a:solidFill>
            <a:srgbClr val="00B050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ČINITELJI PROIZVODNJE</a:t>
            </a:r>
            <a:endParaRPr lang="hr-HR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08592" y="2113735"/>
            <a:ext cx="2000264" cy="928694"/>
          </a:xfrm>
          <a:prstGeom prst="rect">
            <a:avLst/>
          </a:prstGeom>
          <a:solidFill>
            <a:srgbClr val="FF3399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PRIRODNI IZVORI</a:t>
            </a:r>
            <a:endParaRPr lang="hr-H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341803" y="2113735"/>
            <a:ext cx="1908000" cy="928694"/>
          </a:xfrm>
          <a:prstGeom prst="rect">
            <a:avLst/>
          </a:prstGeom>
          <a:solidFill>
            <a:srgbClr val="FF3399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RAD</a:t>
            </a:r>
            <a:endParaRPr lang="hr-H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382750" y="2113735"/>
            <a:ext cx="1908000" cy="928694"/>
          </a:xfrm>
          <a:prstGeom prst="rect">
            <a:avLst/>
          </a:prstGeom>
          <a:solidFill>
            <a:srgbClr val="FF3399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KAPITAL</a:t>
            </a:r>
            <a:endParaRPr lang="hr-H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cxnSp>
        <p:nvCxnSpPr>
          <p:cNvPr id="11" name="Elbow Connector 10"/>
          <p:cNvCxnSpPr>
            <a:stCxn id="7" idx="2"/>
            <a:endCxn id="8" idx="0"/>
          </p:cNvCxnSpPr>
          <p:nvPr/>
        </p:nvCxnSpPr>
        <p:spPr>
          <a:xfrm rot="5400000">
            <a:off x="2548187" y="131331"/>
            <a:ext cx="642942" cy="3321867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Elbow Connector 11"/>
          <p:cNvCxnSpPr>
            <a:stCxn id="7" idx="2"/>
            <a:endCxn id="10" idx="0"/>
          </p:cNvCxnSpPr>
          <p:nvPr/>
        </p:nvCxnSpPr>
        <p:spPr>
          <a:xfrm rot="16200000" flipH="1">
            <a:off x="4620635" y="1380749"/>
            <a:ext cx="642942" cy="823030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6423698" y="2113735"/>
            <a:ext cx="2500330" cy="928694"/>
          </a:xfrm>
          <a:prstGeom prst="rect">
            <a:avLst/>
          </a:prstGeom>
          <a:solidFill>
            <a:srgbClr val="FF3399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PODUZETNIŠTVO</a:t>
            </a:r>
            <a:endParaRPr lang="hr-H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cxnSp>
        <p:nvCxnSpPr>
          <p:cNvPr id="14" name="Elbow Connector 13"/>
          <p:cNvCxnSpPr>
            <a:stCxn id="7" idx="2"/>
            <a:endCxn id="13" idx="0"/>
          </p:cNvCxnSpPr>
          <p:nvPr/>
        </p:nvCxnSpPr>
        <p:spPr>
          <a:xfrm rot="16200000" flipH="1">
            <a:off x="5780756" y="220628"/>
            <a:ext cx="642942" cy="3143272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5787037" y="3990580"/>
            <a:ext cx="2066390" cy="433242"/>
          </a:xfrm>
          <a:prstGeom prst="rect">
            <a:avLst/>
          </a:prstGeom>
          <a:solidFill>
            <a:srgbClr val="0000FF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POTROŠAČKO DOBRO</a:t>
            </a:r>
            <a:endParaRPr lang="hr-HR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990341" y="3990580"/>
            <a:ext cx="1845711" cy="433242"/>
          </a:xfrm>
          <a:prstGeom prst="rect">
            <a:avLst/>
          </a:prstGeom>
          <a:solidFill>
            <a:srgbClr val="0000FF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KAPITALNO DOBRO</a:t>
            </a:r>
            <a:endParaRPr lang="hr-HR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cxnSp>
        <p:nvCxnSpPr>
          <p:cNvPr id="22" name="Elbow Connector 21"/>
          <p:cNvCxnSpPr>
            <a:stCxn id="7" idx="2"/>
            <a:endCxn id="9" idx="0"/>
          </p:cNvCxnSpPr>
          <p:nvPr/>
        </p:nvCxnSpPr>
        <p:spPr>
          <a:xfrm rot="5400000">
            <a:off x="3591726" y="1174870"/>
            <a:ext cx="642942" cy="1234788"/>
          </a:xfrm>
          <a:prstGeom prst="bentConnector3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/>
          <p:cNvCxnSpPr>
            <a:stCxn id="10" idx="2"/>
            <a:endCxn id="19" idx="0"/>
          </p:cNvCxnSpPr>
          <p:nvPr/>
        </p:nvCxnSpPr>
        <p:spPr>
          <a:xfrm rot="16200000" flipH="1">
            <a:off x="5604416" y="2774763"/>
            <a:ext cx="948151" cy="1483482"/>
          </a:xfrm>
          <a:prstGeom prst="bentConnector3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stCxn id="10" idx="2"/>
            <a:endCxn id="20" idx="0"/>
          </p:cNvCxnSpPr>
          <p:nvPr/>
        </p:nvCxnSpPr>
        <p:spPr>
          <a:xfrm rot="5400000">
            <a:off x="4150899" y="2804728"/>
            <a:ext cx="948151" cy="1423553"/>
          </a:xfrm>
          <a:prstGeom prst="bentConnector3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http://www.accordionchiarenza.com/wp-content/uploads/2010/11/taxi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8839" y="4481495"/>
            <a:ext cx="2608715" cy="1467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media.gqindia.com/wp-content/uploads/2014/12/elvis-pink-cadillac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5959" y="4481878"/>
            <a:ext cx="2608547" cy="1467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3773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"/>
                            </p:stCondLst>
                            <p:childTnLst>
                              <p:par>
                                <p:cTn id="1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750"/>
                            </p:stCondLst>
                            <p:childTnLst>
                              <p:par>
                                <p:cTn id="2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250"/>
                            </p:stCondLst>
                            <p:childTnLst>
                              <p:par>
                                <p:cTn id="3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750"/>
                            </p:stCondLst>
                            <p:childTnLst>
                              <p:par>
                                <p:cTn id="3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50"/>
                            </p:stCondLst>
                            <p:childTnLst>
                              <p:par>
                                <p:cTn id="5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3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50"/>
                            </p:stCondLst>
                            <p:childTnLst>
                              <p:par>
                                <p:cTn id="6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3" grpId="0" animBg="1"/>
      <p:bldP spid="19" grpId="0" animBg="1"/>
      <p:bldP spid="2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401080" cy="868346"/>
          </a:xfrm>
        </p:spPr>
        <p:txBody>
          <a:bodyPr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4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TEMELJNA EKONOMSKA PITANJA</a:t>
            </a:r>
            <a:endParaRPr lang="hr-HR" sz="44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32" y="1000108"/>
            <a:ext cx="9144032" cy="5857892"/>
          </a:xfrm>
        </p:spPr>
        <p:txBody>
          <a:bodyPr>
            <a:normAutofit/>
          </a:bodyPr>
          <a:lstStyle/>
          <a:p>
            <a:pPr marL="468000" indent="-360000">
              <a:spcBef>
                <a:spcPts val="12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zbog ograničenosti činitelja proizvodnje </a:t>
            </a:r>
            <a:r>
              <a:rPr lang="hr-HR" sz="24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(</a:t>
            </a:r>
            <a:r>
              <a:rPr lang="hr-HR" sz="2400" i="1" dirty="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prirodnih izvora, kapitalnih dobara, rada i poduzetništva)</a:t>
            </a:r>
            <a:r>
              <a:rPr lang="hr-HR" sz="2400" dirty="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, svaka zemlja može u bilo kojoj godini proizvest određenu količinu dobara</a:t>
            </a:r>
          </a:p>
          <a:p>
            <a:pPr marL="468000" indent="-360000">
              <a:spcBef>
                <a:spcPts val="12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400" dirty="0" smtClean="0">
                <a:latin typeface="Calibri" pitchFamily="34" charset="0"/>
                <a:cs typeface="Calibri" pitchFamily="34" charset="0"/>
              </a:rPr>
              <a:t>postoje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tri pitanja 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na koja mora odgovoriti gospodarstvo svakog društva:</a:t>
            </a:r>
          </a:p>
          <a:p>
            <a:pPr marL="1179576" lvl="2" indent="-457200">
              <a:spcBef>
                <a:spcPts val="1200"/>
              </a:spcBef>
              <a:buClr>
                <a:prstClr val="white">
                  <a:shade val="95000"/>
                </a:prstClr>
              </a:buClr>
              <a:buSzPct val="100000"/>
              <a:buFont typeface="+mj-lt"/>
              <a:buAutoNum type="arabicPeriod"/>
            </a:pPr>
            <a:r>
              <a:rPr lang="hr-HR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ŠTO</a:t>
            </a:r>
            <a:r>
              <a:rPr lang="hr-HR" sz="2800" dirty="0" smtClean="0">
                <a:latin typeface="Calibri" pitchFamily="34" charset="0"/>
                <a:cs typeface="Calibri" pitchFamily="34" charset="0"/>
              </a:rPr>
              <a:t> proizvoditi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hr-HR" sz="2400" i="1" dirty="0" smtClean="0">
                <a:latin typeface="Calibri" pitchFamily="34" charset="0"/>
                <a:cs typeface="Calibri" pitchFamily="34" charset="0"/>
              </a:rPr>
              <a:t>(koja dobra i usluge)</a:t>
            </a:r>
            <a:endParaRPr lang="hr-HR" sz="2800" i="1" dirty="0" smtClean="0">
              <a:latin typeface="Calibri" pitchFamily="34" charset="0"/>
              <a:cs typeface="Calibri" pitchFamily="34" charset="0"/>
            </a:endParaRPr>
          </a:p>
          <a:p>
            <a:pPr marL="1179576" lvl="2" indent="-457200">
              <a:spcBef>
                <a:spcPts val="1200"/>
              </a:spcBef>
              <a:buClr>
                <a:prstClr val="white">
                  <a:shade val="95000"/>
                </a:prstClr>
              </a:buClr>
              <a:buSzPct val="100000"/>
              <a:buFont typeface="+mj-lt"/>
              <a:buAutoNum type="arabicPeriod"/>
            </a:pPr>
            <a:r>
              <a:rPr lang="hr-HR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ZA KOGA </a:t>
            </a:r>
            <a:r>
              <a:rPr lang="hr-HR" sz="2800" dirty="0" smtClean="0">
                <a:latin typeface="Calibri" pitchFamily="34" charset="0"/>
                <a:cs typeface="Calibri" pitchFamily="34" charset="0"/>
              </a:rPr>
              <a:t>proizvoditi</a:t>
            </a:r>
          </a:p>
          <a:p>
            <a:pPr marL="1179576" lvl="2" indent="-457200">
              <a:spcBef>
                <a:spcPts val="1200"/>
              </a:spcBef>
              <a:buClr>
                <a:prstClr val="white">
                  <a:shade val="95000"/>
                </a:prstClr>
              </a:buClr>
              <a:buSzPct val="100000"/>
              <a:buFont typeface="+mj-lt"/>
              <a:buAutoNum type="arabicPeriod"/>
            </a:pPr>
            <a:r>
              <a:rPr lang="hr-HR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NA KOJI NAČIN </a:t>
            </a:r>
            <a:r>
              <a:rPr lang="hr-HR" sz="2800" dirty="0" smtClean="0">
                <a:latin typeface="Calibri" pitchFamily="34" charset="0"/>
                <a:cs typeface="Calibri" pitchFamily="34" charset="0"/>
              </a:rPr>
              <a:t>proizvoditi</a:t>
            </a:r>
          </a:p>
          <a:p>
            <a:pPr lvl="0">
              <a:spcBef>
                <a:spcPts val="1200"/>
              </a:spcBef>
              <a:buClr>
                <a:prstClr val="white">
                  <a:shade val="95000"/>
                </a:prstClr>
              </a:buClr>
              <a:buFont typeface="Arial" pitchFamily="34" charset="0"/>
              <a:buChar char="−"/>
            </a:pPr>
            <a:endParaRPr lang="hr-HR" sz="2400" b="1" dirty="0" smtClean="0">
              <a:solidFill>
                <a:srgbClr val="FFC000"/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4" name="Picture 3" descr="tumblr_mxuowmhBX51qmo69qo1_25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0192" y="3212976"/>
            <a:ext cx="2635105" cy="337293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75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401080" cy="868346"/>
          </a:xfrm>
        </p:spPr>
        <p:txBody>
          <a:bodyPr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4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ŠTO PROIZVODITI</a:t>
            </a:r>
            <a:endParaRPr lang="hr-HR" sz="44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32" y="1000108"/>
            <a:ext cx="9001156" cy="5857892"/>
          </a:xfrm>
        </p:spPr>
        <p:txBody>
          <a:bodyPr>
            <a:normAutofit/>
          </a:bodyPr>
          <a:lstStyle/>
          <a:p>
            <a:pPr indent="-360000">
              <a:spcBef>
                <a:spcPts val="12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600" dirty="0" smtClean="0">
                <a:latin typeface="Calibri" pitchFamily="34" charset="0"/>
                <a:cs typeface="Calibri" pitchFamily="34" charset="0"/>
              </a:rPr>
              <a:t>što</a:t>
            </a:r>
            <a:r>
              <a:rPr lang="de-AT" sz="2600" dirty="0" smtClean="0">
                <a:latin typeface="Calibri" pitchFamily="34" charset="0"/>
                <a:cs typeface="Calibri" pitchFamily="34" charset="0"/>
              </a:rPr>
              <a:t> proizvoditi </a:t>
            </a:r>
            <a:r>
              <a:rPr lang="de-AT" sz="2600" i="1" dirty="0" smtClean="0">
                <a:latin typeface="Calibri" pitchFamily="34" charset="0"/>
                <a:cs typeface="Calibri" pitchFamily="34" charset="0"/>
              </a:rPr>
              <a:t>(što tržište traži) </a:t>
            </a:r>
            <a:r>
              <a:rPr lang="de-AT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odlučuju potrošači </a:t>
            </a:r>
            <a:r>
              <a:rPr lang="de-AT" sz="2600" dirty="0" smtClean="0">
                <a:latin typeface="Calibri" pitchFamily="34" charset="0"/>
                <a:cs typeface="Calibri" pitchFamily="34" charset="0"/>
              </a:rPr>
              <a:t>svojim dohotkom</a:t>
            </a:r>
            <a:endParaRPr lang="hr-HR" sz="2600" dirty="0" smtClean="0">
              <a:latin typeface="Calibri" pitchFamily="34" charset="0"/>
              <a:cs typeface="Calibri" pitchFamily="34" charset="0"/>
            </a:endParaRPr>
          </a:p>
          <a:p>
            <a:pPr indent="-360000">
              <a:spcBef>
                <a:spcPts val="12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600" dirty="0" smtClean="0">
                <a:latin typeface="Calibri" pitchFamily="34" charset="0"/>
                <a:cs typeface="Calibri" pitchFamily="34" charset="0"/>
              </a:rPr>
              <a:t>u tržišnim gospodarstvima potrošači putem </a:t>
            </a:r>
            <a: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tržišnog mehanizma</a:t>
            </a:r>
            <a:r>
              <a:rPr lang="hr-HR" sz="2600" dirty="0" smtClean="0">
                <a:latin typeface="Calibri" pitchFamily="34" charset="0"/>
                <a:cs typeface="Calibri" pitchFamily="34" charset="0"/>
              </a:rPr>
              <a:t> (mehanizmi ponude i potražnje) izabiru koja dobra proizvesti</a:t>
            </a:r>
          </a:p>
        </p:txBody>
      </p:sp>
      <p:pic>
        <p:nvPicPr>
          <p:cNvPr id="5" name="Picture 4" descr="ratno_profiterstvo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1868" y="3286123"/>
            <a:ext cx="5294990" cy="3384581"/>
          </a:xfrm>
          <a:prstGeom prst="rect">
            <a:avLst/>
          </a:prstGeom>
        </p:spPr>
      </p:pic>
      <p:pic>
        <p:nvPicPr>
          <p:cNvPr id="6" name="Picture 5" descr="stari-mobiteli.jpg"/>
          <p:cNvPicPr>
            <a:picLocks noChangeAspect="1"/>
          </p:cNvPicPr>
          <p:nvPr/>
        </p:nvPicPr>
        <p:blipFill>
          <a:blip r:embed="rId3" cstate="screen"/>
          <a:srcRect/>
          <a:stretch>
            <a:fillRect/>
          </a:stretch>
        </p:blipFill>
        <p:spPr>
          <a:xfrm>
            <a:off x="142844" y="3286124"/>
            <a:ext cx="3450463" cy="1785950"/>
          </a:xfrm>
          <a:prstGeom prst="rect">
            <a:avLst/>
          </a:prstGeom>
        </p:spPr>
      </p:pic>
      <p:pic>
        <p:nvPicPr>
          <p:cNvPr id="4" name="Picture 3" descr="6170R_r2d003156_pn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472" y="4162976"/>
            <a:ext cx="3745033" cy="26950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401080" cy="868346"/>
          </a:xfrm>
        </p:spPr>
        <p:txBody>
          <a:bodyPr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4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itchFamily="34" charset="0"/>
              </a:rPr>
              <a:t>KAKO PROIZVODITI</a:t>
            </a:r>
            <a:endParaRPr lang="hr-HR" sz="44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32" y="1000108"/>
            <a:ext cx="9144032" cy="5857892"/>
          </a:xfrm>
        </p:spPr>
        <p:txBody>
          <a:bodyPr>
            <a:normAutofit/>
          </a:bodyPr>
          <a:lstStyle/>
          <a:p>
            <a:pPr indent="-360000">
              <a:spcBef>
                <a:spcPts val="12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dirty="0" smtClean="0">
                <a:latin typeface="Calibri" pitchFamily="34" charset="0"/>
                <a:cs typeface="Calibri" pitchFamily="34" charset="0"/>
              </a:rPr>
              <a:t>t</a:t>
            </a:r>
            <a:r>
              <a:rPr lang="de-AT" dirty="0" smtClean="0">
                <a:latin typeface="Calibri" pitchFamily="34" charset="0"/>
                <a:cs typeface="Calibri" pitchFamily="34" charset="0"/>
              </a:rPr>
              <a:t>o je </a:t>
            </a:r>
            <a:r>
              <a:rPr lang="hr-HR" dirty="0" smtClean="0">
                <a:latin typeface="Calibri" pitchFamily="34" charset="0"/>
                <a:cs typeface="Calibri" pitchFamily="34" charset="0"/>
              </a:rPr>
              <a:t>određeno</a:t>
            </a:r>
            <a:r>
              <a:rPr lang="de-AT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konkurencijom</a:t>
            </a:r>
            <a:r>
              <a:rPr lang="de-AT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hr-HR" dirty="0" smtClean="0">
                <a:latin typeface="Calibri" pitchFamily="34" charset="0"/>
                <a:cs typeface="Calibri" pitchFamily="34" charset="0"/>
              </a:rPr>
              <a:t>među</a:t>
            </a:r>
            <a:r>
              <a:rPr lang="de-AT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hr-HR" dirty="0" smtClean="0">
                <a:latin typeface="Calibri" pitchFamily="34" charset="0"/>
                <a:cs typeface="Calibri" pitchFamily="34" charset="0"/>
              </a:rPr>
              <a:t>proizvođačima i </a:t>
            </a: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tehnologijom</a:t>
            </a:r>
            <a:r>
              <a:rPr lang="hr-HR" dirty="0" smtClean="0">
                <a:latin typeface="Calibri" pitchFamily="34" charset="0"/>
                <a:cs typeface="Calibri" pitchFamily="34" charset="0"/>
              </a:rPr>
              <a:t> kojom se raspolaže</a:t>
            </a:r>
          </a:p>
          <a:p>
            <a:pPr indent="-360000">
              <a:spcBef>
                <a:spcPts val="12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600" dirty="0" smtClean="0">
                <a:latin typeface="Calibri" pitchFamily="34" charset="0"/>
                <a:cs typeface="Calibri" pitchFamily="34" charset="0"/>
              </a:rPr>
              <a:t>kako proizvoditi:</a:t>
            </a:r>
          </a:p>
          <a:p>
            <a:pPr marL="1307592" lvl="2" indent="-360000">
              <a:spcBef>
                <a:spcPts val="300"/>
              </a:spcBef>
              <a:buClr>
                <a:prstClr val="white">
                  <a:shade val="95000"/>
                </a:prstClr>
              </a:buClr>
              <a:buFont typeface="+mj-lt"/>
              <a:buAutoNum type="arabicPeriod"/>
            </a:pPr>
            <a:r>
              <a:rPr lang="hr-HR" sz="2600" dirty="0" smtClean="0">
                <a:latin typeface="Calibri" pitchFamily="34" charset="0"/>
                <a:cs typeface="Calibri" pitchFamily="34" charset="0"/>
              </a:rPr>
              <a:t>pojedinačno – brodovi </a:t>
            </a:r>
          </a:p>
          <a:p>
            <a:pPr marL="1307592" lvl="2" indent="-360000">
              <a:spcBef>
                <a:spcPts val="300"/>
              </a:spcBef>
              <a:buClr>
                <a:prstClr val="white">
                  <a:shade val="95000"/>
                </a:prstClr>
              </a:buClr>
              <a:buFont typeface="+mj-lt"/>
              <a:buAutoNum type="arabicPeriod"/>
            </a:pPr>
            <a:r>
              <a:rPr lang="hr-HR" sz="2600" dirty="0" smtClean="0">
                <a:latin typeface="Calibri" pitchFamily="34" charset="0"/>
                <a:cs typeface="Calibri" pitchFamily="34" charset="0"/>
              </a:rPr>
              <a:t>serijski – automobili</a:t>
            </a:r>
          </a:p>
          <a:p>
            <a:pPr marL="1307592" lvl="2" indent="-360000">
              <a:spcBef>
                <a:spcPts val="300"/>
              </a:spcBef>
              <a:buClr>
                <a:prstClr val="white">
                  <a:shade val="95000"/>
                </a:prstClr>
              </a:buClr>
              <a:buFont typeface="+mj-lt"/>
              <a:buAutoNum type="arabicPeriod"/>
            </a:pPr>
            <a:r>
              <a:rPr lang="hr-HR" sz="2600" dirty="0" smtClean="0">
                <a:latin typeface="Calibri" pitchFamily="34" charset="0"/>
                <a:cs typeface="Calibri" pitchFamily="34" charset="0"/>
              </a:rPr>
              <a:t>masovno – žarulje, kruh, pivo...</a:t>
            </a:r>
          </a:p>
          <a:p>
            <a:pPr indent="-360000">
              <a:spcBef>
                <a:spcPts val="24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6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konkurencija</a:t>
            </a:r>
            <a:r>
              <a:rPr lang="de-AT" sz="2600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de-AT" sz="2600" dirty="0" smtClean="0">
                <a:latin typeface="Calibri" pitchFamily="34" charset="0"/>
                <a:cs typeface="Calibri" pitchFamily="34" charset="0"/>
              </a:rPr>
              <a:t>prisiljava proizvođače </a:t>
            </a:r>
            <a:r>
              <a:rPr lang="hr-HR" sz="2600" dirty="0" smtClean="0">
                <a:latin typeface="Calibri" pitchFamily="34" charset="0"/>
                <a:cs typeface="Calibri" pitchFamily="34" charset="0"/>
              </a:rPr>
              <a:t>na </a:t>
            </a:r>
            <a:r>
              <a:rPr lang="de-AT" sz="2600" dirty="0" smtClean="0">
                <a:latin typeface="Calibri" pitchFamily="34" charset="0"/>
                <a:cs typeface="Calibri" pitchFamily="34" charset="0"/>
              </a:rPr>
              <a:t>odab</a:t>
            </a:r>
            <a:r>
              <a:rPr lang="hr-HR" sz="2600" dirty="0" err="1" smtClean="0">
                <a:latin typeface="Calibri" pitchFamily="34" charset="0"/>
                <a:cs typeface="Calibri" pitchFamily="34" charset="0"/>
              </a:rPr>
              <a:t>ir</a:t>
            </a:r>
            <a:r>
              <a:rPr lang="hr-HR" sz="26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de-AT" sz="2600" dirty="0" smtClean="0">
                <a:latin typeface="Calibri" pitchFamily="34" charset="0"/>
                <a:cs typeface="Calibri" pitchFamily="34" charset="0"/>
              </a:rPr>
              <a:t>najbolje metode ako žele zaraditi </a:t>
            </a:r>
            <a:r>
              <a:rPr lang="hr-HR" sz="2600" dirty="0" smtClean="0">
                <a:latin typeface="Calibri" pitchFamily="34" charset="0"/>
                <a:cs typeface="Calibri" pitchFamily="34" charset="0"/>
              </a:rPr>
              <a:t>više</a:t>
            </a:r>
          </a:p>
          <a:p>
            <a:pPr indent="-360000">
              <a:spcBef>
                <a:spcPts val="12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600" dirty="0" smtClean="0">
                <a:latin typeface="Calibri" pitchFamily="34" charset="0"/>
                <a:cs typeface="Calibri" pitchFamily="34" charset="0"/>
              </a:rPr>
              <a:t>gospodarski izazov je proizvesti dobra ili usluge </a:t>
            </a:r>
            <a:r>
              <a:rPr lang="hr-HR" sz="26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uz što manji oportunitetni trošak</a:t>
            </a:r>
            <a:r>
              <a:rPr lang="hr-HR" sz="26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hr-HR" sz="2600" i="1" dirty="0" smtClean="0">
                <a:latin typeface="Calibri" pitchFamily="34" charset="0"/>
                <a:cs typeface="Calibri" pitchFamily="34" charset="0"/>
              </a:rPr>
              <a:t>(npr. košenje trave)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051720" y="2852936"/>
            <a:ext cx="537801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r-HR" sz="3200" dirty="0" smtClean="0">
                <a:latin typeface="Calibri" panose="020F0502020204030204" pitchFamily="34" charset="0"/>
                <a:cs typeface="Calibri" panose="020F0502020204030204" pitchFamily="34" charset="0"/>
              </a:rPr>
              <a:t>video</a:t>
            </a:r>
          </a:p>
          <a:p>
            <a:pPr algn="ctr"/>
            <a:r>
              <a:rPr lang="hr-HR" sz="3200" dirty="0">
                <a:latin typeface="Calibri" panose="020F0502020204030204" pitchFamily="34" charset="0"/>
                <a:cs typeface="Calibri" panose="020F0502020204030204" pitchFamily="34" charset="0"/>
              </a:rPr>
              <a:t>R</a:t>
            </a:r>
            <a:r>
              <a:rPr lang="hr-HR" sz="3200" dirty="0" smtClean="0">
                <a:latin typeface="Calibri" panose="020F0502020204030204" pitchFamily="34" charset="0"/>
                <a:cs typeface="Calibri" panose="020F0502020204030204" pitchFamily="34" charset="0"/>
              </a:rPr>
              <a:t>adna snaga i cijena rada u Kini</a:t>
            </a:r>
            <a:endParaRPr lang="hr-HR" sz="3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401080" cy="868346"/>
          </a:xfrm>
        </p:spPr>
        <p:txBody>
          <a:bodyPr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4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ZA KOGA PROIZVODITI</a:t>
            </a:r>
            <a:endParaRPr lang="hr-HR" sz="44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32" y="908720"/>
            <a:ext cx="9001156" cy="5857892"/>
          </a:xfrm>
        </p:spPr>
        <p:txBody>
          <a:bodyPr>
            <a:normAutofit/>
          </a:bodyPr>
          <a:lstStyle/>
          <a:p>
            <a:pPr indent="-360000">
              <a:spcBef>
                <a:spcPts val="12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pl-PL" sz="2600" dirty="0" smtClean="0">
                <a:latin typeface="Calibri" pitchFamily="34" charset="0"/>
                <a:cs typeface="Calibri" pitchFamily="34" charset="0"/>
              </a:rPr>
              <a:t>za koga proizvoditi </a:t>
            </a:r>
            <a:r>
              <a:rPr lang="pl-PL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odlučuje se na tržištu</a:t>
            </a:r>
          </a:p>
          <a:p>
            <a:pPr indent="-360000">
              <a:spcBef>
                <a:spcPts val="12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600" dirty="0" smtClean="0">
                <a:latin typeface="Calibri" pitchFamily="34" charset="0"/>
                <a:cs typeface="Calibri" pitchFamily="34" charset="0"/>
              </a:rPr>
              <a:t>a</a:t>
            </a:r>
            <a:r>
              <a:rPr lang="vi-VN" sz="2600" dirty="0" smtClean="0">
                <a:latin typeface="Calibri" pitchFamily="34" charset="0"/>
                <a:cs typeface="Calibri" pitchFamily="34" charset="0"/>
              </a:rPr>
              <a:t>ko tržište </a:t>
            </a:r>
            <a:r>
              <a:rPr lang="vi-VN" sz="26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ne prihvaća </a:t>
            </a:r>
            <a:r>
              <a:rPr lang="vi-VN" sz="2600" dirty="0" smtClean="0">
                <a:latin typeface="Calibri" pitchFamily="34" charset="0"/>
                <a:cs typeface="Calibri" pitchFamily="34" charset="0"/>
              </a:rPr>
              <a:t>proizvod proizvođač ga </a:t>
            </a:r>
            <a:r>
              <a:rPr lang="vi-VN" sz="26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neće proizvoditi</a:t>
            </a:r>
          </a:p>
          <a:p>
            <a:pPr indent="-360000">
              <a:spcBef>
                <a:spcPts val="12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600" dirty="0" smtClean="0">
                <a:latin typeface="Calibri" pitchFamily="34" charset="0"/>
                <a:cs typeface="Calibri" pitchFamily="34" charset="0"/>
              </a:rPr>
              <a:t>p</a:t>
            </a:r>
            <a:r>
              <a:rPr lang="vi-VN" sz="2600" dirty="0" smtClean="0">
                <a:latin typeface="Calibri" pitchFamily="34" charset="0"/>
                <a:cs typeface="Calibri" pitchFamily="34" charset="0"/>
              </a:rPr>
              <a:t>roizvod može biti kvalitetatan ali ga tržište ne prihvaća</a:t>
            </a:r>
          </a:p>
          <a:p>
            <a:pPr indent="-360000">
              <a:spcBef>
                <a:spcPts val="12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600" dirty="0" smtClean="0">
                <a:latin typeface="Calibri" pitchFamily="34" charset="0"/>
                <a:cs typeface="Calibri" pitchFamily="34" charset="0"/>
              </a:rPr>
              <a:t>za koga proizvoditi </a:t>
            </a:r>
            <a: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ponekada odlučuje i država </a:t>
            </a:r>
            <a:r>
              <a:rPr lang="hr-HR" sz="2600" dirty="0" smtClean="0">
                <a:latin typeface="Calibri" pitchFamily="34" charset="0"/>
                <a:cs typeface="Calibri" pitchFamily="34" charset="0"/>
              </a:rPr>
              <a:t/>
            </a:r>
            <a:br>
              <a:rPr lang="hr-HR" sz="2600" dirty="0" smtClean="0">
                <a:latin typeface="Calibri" pitchFamily="34" charset="0"/>
                <a:cs typeface="Calibri" pitchFamily="34" charset="0"/>
              </a:rPr>
            </a:br>
            <a:r>
              <a:rPr lang="hr-HR" sz="2600" i="1" dirty="0" smtClean="0">
                <a:latin typeface="Calibri" pitchFamily="34" charset="0"/>
                <a:cs typeface="Calibri" pitchFamily="34" charset="0"/>
              </a:rPr>
              <a:t>(npr. za vojsku u vrijeme rata)</a:t>
            </a:r>
          </a:p>
        </p:txBody>
      </p:sp>
      <p:pic>
        <p:nvPicPr>
          <p:cNvPr id="4" name="Picture 3" descr="samsung-galaxy-s-4.jpg"/>
          <p:cNvPicPr>
            <a:picLocks noChangeAspect="1"/>
          </p:cNvPicPr>
          <p:nvPr/>
        </p:nvPicPr>
        <p:blipFill>
          <a:blip r:embed="rId2" cstate="screen"/>
          <a:srcRect/>
          <a:stretch>
            <a:fillRect/>
          </a:stretch>
        </p:blipFill>
        <p:spPr>
          <a:xfrm>
            <a:off x="5967845" y="4071942"/>
            <a:ext cx="1319840" cy="2628000"/>
          </a:xfrm>
          <a:prstGeom prst="rect">
            <a:avLst/>
          </a:prstGeom>
        </p:spPr>
      </p:pic>
      <p:pic>
        <p:nvPicPr>
          <p:cNvPr id="5" name="Picture 4" descr="stari-mobiteli.jpg"/>
          <p:cNvPicPr>
            <a:picLocks noChangeAspect="1"/>
          </p:cNvPicPr>
          <p:nvPr/>
        </p:nvPicPr>
        <p:blipFill>
          <a:blip r:embed="rId3" cstate="screen"/>
          <a:srcRect/>
          <a:stretch>
            <a:fillRect/>
          </a:stretch>
        </p:blipFill>
        <p:spPr>
          <a:xfrm>
            <a:off x="859420" y="4071942"/>
            <a:ext cx="5035832" cy="2628000"/>
          </a:xfrm>
          <a:prstGeom prst="rect">
            <a:avLst/>
          </a:prstGeom>
        </p:spPr>
      </p:pic>
      <p:pic>
        <p:nvPicPr>
          <p:cNvPr id="6" name="Picture 5" descr="301505-apple-iphone-5-at-t.jpg"/>
          <p:cNvPicPr>
            <a:picLocks noChangeAspect="1"/>
          </p:cNvPicPr>
          <p:nvPr/>
        </p:nvPicPr>
        <p:blipFill>
          <a:blip r:embed="rId4" cstate="screen"/>
          <a:srcRect/>
          <a:stretch>
            <a:fillRect/>
          </a:stretch>
        </p:blipFill>
        <p:spPr>
          <a:xfrm>
            <a:off x="7360278" y="4078397"/>
            <a:ext cx="1283688" cy="262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686800" cy="868346"/>
          </a:xfrm>
        </p:spPr>
        <p:txBody>
          <a:bodyPr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4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ALTERNATIVNI EKONOMSKI SUSTAVI</a:t>
            </a:r>
            <a:endParaRPr lang="hr-HR" sz="44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32" y="1000108"/>
            <a:ext cx="9144032" cy="5857892"/>
          </a:xfrm>
        </p:spPr>
        <p:txBody>
          <a:bodyPr>
            <a:normAutofit/>
          </a:bodyPr>
          <a:lstStyle/>
          <a:p>
            <a:pPr marL="432000" indent="-288000">
              <a:spcBef>
                <a:spcPts val="1200"/>
              </a:spcBef>
              <a:buClr>
                <a:prstClr val="white">
                  <a:shade val="95000"/>
                </a:prstClr>
              </a:buClr>
              <a:buFont typeface="Arial" pitchFamily="34" charset="0"/>
              <a:buChar char="−"/>
            </a:pPr>
            <a:r>
              <a:rPr lang="pl-PL" sz="2600" dirty="0" smtClean="0">
                <a:latin typeface="Calibri" pitchFamily="34" charset="0"/>
                <a:cs typeface="Calibri" pitchFamily="34" charset="0"/>
              </a:rPr>
              <a:t>ovisno o odgovoru na tri temeljna ekonomska pitanja, razlikujemo </a:t>
            </a:r>
            <a:r>
              <a:rPr lang="pl-PL" sz="26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četiri tipa gospodarstva</a:t>
            </a:r>
            <a:r>
              <a:rPr lang="pl-PL" sz="2600" dirty="0" smtClean="0">
                <a:latin typeface="Calibri" pitchFamily="34" charset="0"/>
                <a:cs typeface="Calibri" pitchFamily="34" charset="0"/>
              </a:rPr>
              <a:t>:</a:t>
            </a:r>
          </a:p>
          <a:p>
            <a:pPr marL="1236726" lvl="2" indent="-432000">
              <a:spcBef>
                <a:spcPts val="600"/>
              </a:spcBef>
              <a:buClr>
                <a:prstClr val="white">
                  <a:shade val="95000"/>
                </a:prstClr>
              </a:buClr>
              <a:buSzPct val="100000"/>
              <a:buFont typeface="+mj-lt"/>
              <a:buAutoNum type="arabicPeriod"/>
            </a:pPr>
            <a:r>
              <a:rPr lang="pl-PL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OBIČAJNO </a:t>
            </a:r>
          </a:p>
          <a:p>
            <a:pPr marL="1236726" lvl="2" indent="-432000">
              <a:spcBef>
                <a:spcPts val="600"/>
              </a:spcBef>
              <a:buClr>
                <a:prstClr val="white">
                  <a:shade val="95000"/>
                </a:prstClr>
              </a:buClr>
              <a:buSzPct val="100000"/>
              <a:buFont typeface="+mj-lt"/>
              <a:buAutoNum type="arabicPeriod"/>
            </a:pPr>
            <a:r>
              <a:rPr lang="pl-PL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KOMANDNO </a:t>
            </a:r>
            <a:r>
              <a:rPr lang="pl-PL" sz="2800" dirty="0" smtClean="0">
                <a:latin typeface="Calibri" pitchFamily="34" charset="0"/>
                <a:cs typeface="Calibri" pitchFamily="34" charset="0"/>
              </a:rPr>
              <a:t>ili</a:t>
            </a:r>
            <a:r>
              <a:rPr lang="pl-PL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 PLANSKO</a:t>
            </a:r>
          </a:p>
          <a:p>
            <a:pPr marL="1236726" lvl="2" indent="-432000">
              <a:spcBef>
                <a:spcPts val="600"/>
              </a:spcBef>
              <a:buClr>
                <a:prstClr val="white">
                  <a:shade val="95000"/>
                </a:prstClr>
              </a:buClr>
              <a:buSzPct val="100000"/>
              <a:buFont typeface="+mj-lt"/>
              <a:buAutoNum type="arabicPeriod"/>
            </a:pPr>
            <a:r>
              <a:rPr lang="pl-PL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TRŽIŠNO </a:t>
            </a:r>
          </a:p>
          <a:p>
            <a:pPr marL="1236726" lvl="2" indent="-432000">
              <a:spcBef>
                <a:spcPts val="600"/>
              </a:spcBef>
              <a:buClr>
                <a:prstClr val="white">
                  <a:shade val="95000"/>
                </a:prstClr>
              </a:buClr>
              <a:buSzPct val="100000"/>
              <a:buFont typeface="+mj-lt"/>
              <a:buAutoNum type="arabicPeriod"/>
            </a:pPr>
            <a:r>
              <a:rPr lang="pl-PL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MJEŠOVITO</a:t>
            </a:r>
            <a:endParaRPr lang="hr-HR" sz="2600" dirty="0" smtClean="0">
              <a:latin typeface="Calibri" pitchFamily="34" charset="0"/>
              <a:cs typeface="Calibri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75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401080" cy="868346"/>
          </a:xfrm>
        </p:spPr>
        <p:txBody>
          <a:bodyPr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4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OBIČAJNO GOSPODARSTVO</a:t>
            </a:r>
            <a:endParaRPr lang="hr-HR" sz="44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32" y="1000108"/>
            <a:ext cx="9001156" cy="5857892"/>
          </a:xfrm>
        </p:spPr>
        <p:txBody>
          <a:bodyPr>
            <a:normAutofit/>
          </a:bodyPr>
          <a:lstStyle/>
          <a:p>
            <a:pPr marL="504000" indent="-360000">
              <a:spcBef>
                <a:spcPts val="12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600" dirty="0" smtClean="0">
                <a:latin typeface="Calibri" pitchFamily="34" charset="0"/>
                <a:cs typeface="Calibri" pitchFamily="34" charset="0"/>
              </a:rPr>
              <a:t>u</a:t>
            </a:r>
            <a:r>
              <a:rPr lang="vi-VN" sz="2600" dirty="0" smtClean="0">
                <a:latin typeface="Calibri" pitchFamily="34" charset="0"/>
                <a:cs typeface="Calibri" pitchFamily="34" charset="0"/>
              </a:rPr>
              <a:t>glavnom su bila zastupljena u prošlosti</a:t>
            </a:r>
            <a:endParaRPr lang="hr-HR" sz="2600" dirty="0" smtClean="0">
              <a:latin typeface="Calibri" pitchFamily="34" charset="0"/>
              <a:cs typeface="Calibri" pitchFamily="34" charset="0"/>
            </a:endParaRPr>
          </a:p>
          <a:p>
            <a:pPr marL="504000" indent="-360000">
              <a:spcBef>
                <a:spcPts val="12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600" dirty="0" smtClean="0">
                <a:latin typeface="Calibri" pitchFamily="34" charset="0"/>
                <a:cs typeface="Calibri" pitchFamily="34" charset="0"/>
              </a:rPr>
              <a:t>jak utjecaj </a:t>
            </a:r>
            <a:r>
              <a:rPr lang="hr-HR" sz="26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tradicije</a:t>
            </a:r>
          </a:p>
          <a:p>
            <a:pPr marL="504000" indent="-360000">
              <a:spcBef>
                <a:spcPts val="12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600" dirty="0" smtClean="0">
                <a:latin typeface="Calibri" pitchFamily="34" charset="0"/>
                <a:cs typeface="Calibri" pitchFamily="34" charset="0"/>
              </a:rPr>
              <a:t>proizvodnja </a:t>
            </a:r>
            <a:r>
              <a:rPr lang="hr-HR" sz="26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za vlastite potrebe</a:t>
            </a:r>
          </a:p>
          <a:p>
            <a:pPr marL="504000" indent="-360000">
              <a:spcBef>
                <a:spcPts val="12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600" dirty="0" smtClean="0">
                <a:latin typeface="Calibri" pitchFamily="34" charset="0"/>
                <a:cs typeface="Calibri" pitchFamily="34" charset="0"/>
              </a:rPr>
              <a:t>stočarsko-nomadska plemena (stočarstvo), primitivna poljoprivreda, zanimanje se prenosi sa oca na sina...</a:t>
            </a:r>
          </a:p>
          <a:p>
            <a:pPr marL="504000" indent="-360000">
              <a:spcBef>
                <a:spcPts val="12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600" dirty="0" smtClean="0">
                <a:latin typeface="Calibri" pitchFamily="34" charset="0"/>
                <a:cs typeface="Calibri" pitchFamily="34" charset="0"/>
              </a:rPr>
              <a:t>m</a:t>
            </a:r>
            <a:r>
              <a:rPr lang="vi-VN" sz="2600" dirty="0" smtClean="0">
                <a:latin typeface="Calibri" pitchFamily="34" charset="0"/>
                <a:cs typeface="Calibri" pitchFamily="34" charset="0"/>
              </a:rPr>
              <a:t>ogu se naći u nekim </a:t>
            </a:r>
            <a: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industrijski nerazvijenim </a:t>
            </a:r>
            <a:r>
              <a:rPr lang="vi-VN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područjima svijeta</a:t>
            </a:r>
            <a:r>
              <a:rPr lang="vi-VN" sz="2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 </a:t>
            </a:r>
            <a:r>
              <a:rPr lang="vi-VN" sz="2600" dirty="0" smtClean="0">
                <a:latin typeface="Calibri" pitchFamily="34" charset="0"/>
                <a:cs typeface="Calibri" pitchFamily="34" charset="0"/>
              </a:rPr>
              <a:t>u kojima nema nacionalnog gospodarstva</a:t>
            </a:r>
            <a:r>
              <a:rPr lang="hr-HR" sz="26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vi-VN" sz="2600" i="1" dirty="0" smtClean="0">
                <a:latin typeface="Calibri" pitchFamily="34" charset="0"/>
                <a:cs typeface="Calibri" pitchFamily="34" charset="0"/>
              </a:rPr>
              <a:t>(Etiopija, Bangladeš</a:t>
            </a:r>
            <a:r>
              <a:rPr lang="hr-HR" sz="2600" i="1" dirty="0" smtClean="0">
                <a:latin typeface="Calibri" pitchFamily="34" charset="0"/>
                <a:cs typeface="Calibri" pitchFamily="34" charset="0"/>
              </a:rPr>
              <a:t>, Somalija</a:t>
            </a:r>
            <a:r>
              <a:rPr lang="vi-VN" sz="2600" i="1" dirty="0" smtClean="0">
                <a:latin typeface="Calibri" pitchFamily="34" charset="0"/>
                <a:cs typeface="Calibri" pitchFamily="34" charset="0"/>
              </a:rPr>
              <a:t> itd.)</a:t>
            </a:r>
            <a:endParaRPr lang="hr-HR" sz="2600" i="1" dirty="0" smtClean="0">
              <a:latin typeface="Calibri" pitchFamily="34" charset="0"/>
              <a:cs typeface="Calibri" pitchFamily="34" charset="0"/>
            </a:endParaRPr>
          </a:p>
          <a:p>
            <a:pPr lvl="1">
              <a:spcBef>
                <a:spcPts val="1200"/>
              </a:spcBef>
              <a:buClr>
                <a:prstClr val="white">
                  <a:shade val="95000"/>
                </a:prstClr>
              </a:buClr>
              <a:buFont typeface="Arial" pitchFamily="34" charset="0"/>
              <a:buChar char="−"/>
            </a:pPr>
            <a:r>
              <a:rPr lang="hr-HR" sz="2200" dirty="0" smtClean="0">
                <a:latin typeface="Calibri" pitchFamily="34" charset="0"/>
                <a:cs typeface="Calibri" pitchFamily="34" charset="0"/>
              </a:rPr>
              <a:t>Somalija – 75% stanovništva bavi se nomadskim stočarstvom</a:t>
            </a:r>
            <a:endParaRPr lang="vi-VN" sz="2200" dirty="0" smtClean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6" name="Picture 2" descr="C:\Users\cornx\Desktop\Sociologija\slike\kultura\masai.jpg"/>
          <p:cNvPicPr>
            <a:picLocks noChangeAspect="1" noChangeArrowheads="1"/>
          </p:cNvPicPr>
          <p:nvPr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2411760" y="2988131"/>
            <a:ext cx="6608306" cy="3727763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5" name="Picture 4" descr="mongoli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11680" y="134978"/>
            <a:ext cx="8920641" cy="2750530"/>
          </a:xfrm>
          <a:prstGeom prst="rect">
            <a:avLst/>
          </a:prstGeom>
          <a:ln>
            <a:noFill/>
          </a:ln>
          <a:effectLst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401080" cy="868346"/>
          </a:xfrm>
        </p:spPr>
        <p:txBody>
          <a:bodyPr>
            <a:no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KOMANDNO ILI PLANSKO GOSPODARSTVO</a:t>
            </a:r>
            <a:endParaRPr lang="hr-HR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32" y="1000108"/>
            <a:ext cx="9001156" cy="5857892"/>
          </a:xfrm>
        </p:spPr>
        <p:txBody>
          <a:bodyPr>
            <a:normAutofit/>
          </a:bodyPr>
          <a:lstStyle/>
          <a:p>
            <a:pPr indent="-360000">
              <a:spcBef>
                <a:spcPts val="12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600" dirty="0" smtClean="0">
                <a:latin typeface="Calibri" pitchFamily="34" charset="0"/>
                <a:cs typeface="Calibri" pitchFamily="34" charset="0"/>
              </a:rPr>
              <a:t>p</a:t>
            </a:r>
            <a:r>
              <a:rPr lang="vi-VN" sz="2600" dirty="0" smtClean="0">
                <a:latin typeface="Calibri" pitchFamily="34" charset="0"/>
                <a:cs typeface="Calibri" pitchFamily="34" charset="0"/>
              </a:rPr>
              <a:t>lan za gospodarstvo donosi se na </a:t>
            </a:r>
            <a:r>
              <a:rPr lang="vi-VN" sz="2600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najvišoj državnoj razini</a:t>
            </a:r>
            <a:r>
              <a:rPr lang="hr-HR" sz="26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hr-HR" sz="2400" i="1" dirty="0" smtClean="0">
                <a:latin typeface="Calibri" pitchFamily="34" charset="0"/>
                <a:cs typeface="Calibri" pitchFamily="34" charset="0"/>
              </a:rPr>
              <a:t>(što, kako i za koga će se proizvoditi </a:t>
            </a:r>
            <a:r>
              <a:rPr lang="hr-HR" b="1" i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odlučuje država</a:t>
            </a:r>
            <a:r>
              <a:rPr lang="hr-HR" sz="2400" i="1" dirty="0" smtClean="0">
                <a:latin typeface="Calibri" pitchFamily="34" charset="0"/>
                <a:cs typeface="Calibri" pitchFamily="34" charset="0"/>
              </a:rPr>
              <a:t>)</a:t>
            </a:r>
            <a:endParaRPr lang="hr-HR" sz="2600" i="1" dirty="0" smtClean="0">
              <a:latin typeface="Calibri" pitchFamily="34" charset="0"/>
              <a:cs typeface="Calibri" pitchFamily="34" charset="0"/>
            </a:endParaRPr>
          </a:p>
          <a:p>
            <a:pPr indent="-360000">
              <a:spcBef>
                <a:spcPts val="12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6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f</a:t>
            </a:r>
            <a:r>
              <a:rPr lang="vi-VN" sz="26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aktori proizvodnje</a:t>
            </a:r>
            <a:r>
              <a:rPr lang="vi-VN" sz="2600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vi-VN" sz="2600" dirty="0" smtClean="0">
                <a:latin typeface="Calibri" pitchFamily="34" charset="0"/>
                <a:cs typeface="Calibri" pitchFamily="34" charset="0"/>
              </a:rPr>
              <a:t>su u ve</a:t>
            </a:r>
            <a:r>
              <a:rPr lang="hr-HR" sz="2600" dirty="0" smtClean="0">
                <a:latin typeface="Calibri" pitchFamily="34" charset="0"/>
                <a:cs typeface="Calibri" pitchFamily="34" charset="0"/>
              </a:rPr>
              <a:t>ć</a:t>
            </a:r>
            <a:r>
              <a:rPr lang="vi-VN" sz="2600" dirty="0" smtClean="0">
                <a:latin typeface="Calibri" pitchFamily="34" charset="0"/>
                <a:cs typeface="Calibri" pitchFamily="34" charset="0"/>
              </a:rPr>
              <a:t>ini slu</a:t>
            </a:r>
            <a:r>
              <a:rPr lang="hr-HR" sz="2600" dirty="0" smtClean="0">
                <a:latin typeface="Calibri" pitchFamily="34" charset="0"/>
                <a:cs typeface="Calibri" pitchFamily="34" charset="0"/>
              </a:rPr>
              <a:t>č</a:t>
            </a:r>
            <a:r>
              <a:rPr lang="vi-VN" sz="2600" dirty="0" smtClean="0">
                <a:latin typeface="Calibri" pitchFamily="34" charset="0"/>
                <a:cs typeface="Calibri" pitchFamily="34" charset="0"/>
              </a:rPr>
              <a:t>ajeva </a:t>
            </a:r>
            <a:r>
              <a:rPr lang="vi-VN" sz="26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u državnom ili društvenom vlasništvu</a:t>
            </a:r>
            <a:r>
              <a:rPr lang="vi-VN" sz="26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vi-VN" sz="2600" i="1" dirty="0" smtClean="0">
                <a:latin typeface="Calibri" pitchFamily="34" charset="0"/>
                <a:cs typeface="Calibri" pitchFamily="34" charset="0"/>
              </a:rPr>
              <a:t>(danas Sj. Koreja, Kuba</a:t>
            </a:r>
            <a:r>
              <a:rPr lang="hr-HR" sz="2600" i="1" dirty="0" smtClean="0">
                <a:latin typeface="Calibri" pitchFamily="34" charset="0"/>
                <a:cs typeface="Calibri" pitchFamily="34" charset="0"/>
              </a:rPr>
              <a:t> i Kina, prije Jugoslavija, SSSR, Istočni blok</a:t>
            </a:r>
            <a:r>
              <a:rPr lang="vi-VN" sz="2600" i="1" dirty="0" smtClean="0">
                <a:latin typeface="Calibri" pitchFamily="34" charset="0"/>
                <a:cs typeface="Calibri" pitchFamily="34" charset="0"/>
              </a:rPr>
              <a:t>)</a:t>
            </a:r>
            <a:endParaRPr lang="hr-HR" sz="2600" i="1" dirty="0" smtClean="0">
              <a:latin typeface="Calibri" pitchFamily="34" charset="0"/>
              <a:cs typeface="Calibri" pitchFamily="34" charset="0"/>
            </a:endParaRPr>
          </a:p>
          <a:p>
            <a:pPr indent="-360000">
              <a:spcBef>
                <a:spcPts val="12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600" dirty="0" smtClean="0">
                <a:latin typeface="Calibri" pitchFamily="34" charset="0"/>
                <a:cs typeface="Calibri" pitchFamily="34" charset="0"/>
              </a:rPr>
              <a:t>donose se „gospodarski planovi” </a:t>
            </a:r>
            <a:r>
              <a:rPr lang="hr-HR" sz="2600" i="1" dirty="0" smtClean="0">
                <a:latin typeface="Calibri" pitchFamily="34" charset="0"/>
                <a:cs typeface="Calibri" pitchFamily="34" charset="0"/>
              </a:rPr>
              <a:t>(npr. petoljetke u SSSR-u)</a:t>
            </a:r>
            <a:endParaRPr lang="vi-VN" sz="2600" i="1" dirty="0" smtClean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32770" name="Picture 2" descr="http://pisak.biz/wp-content/uploads/2014/09/05_1396603865_obzor_hr.jpg"/>
          <p:cNvPicPr>
            <a:picLocks noChangeAspect="1" noChangeArrowheads="1"/>
          </p:cNvPicPr>
          <p:nvPr/>
        </p:nvPicPr>
        <p:blipFill>
          <a:blip r:embed="rId2"/>
          <a:srcRect l="-1587" t="-8676" r="-1588" b="-4117"/>
          <a:stretch>
            <a:fillRect/>
          </a:stretch>
        </p:blipFill>
        <p:spPr bwMode="auto">
          <a:xfrm>
            <a:off x="2214546" y="4191773"/>
            <a:ext cx="4643470" cy="928694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32772" name="Picture 4" descr="http://erasmus-plus.ro/wp-content/uploads/2013/11/erasmus+logo.jpg"/>
          <p:cNvPicPr>
            <a:picLocks noChangeAspect="1" noChangeArrowheads="1"/>
          </p:cNvPicPr>
          <p:nvPr/>
        </p:nvPicPr>
        <p:blipFill>
          <a:blip r:embed="rId3" cstate="print"/>
          <a:srcRect l="3125" t="10937" b="12350"/>
          <a:stretch>
            <a:fillRect/>
          </a:stretch>
        </p:blipFill>
        <p:spPr bwMode="auto">
          <a:xfrm>
            <a:off x="2214546" y="5214950"/>
            <a:ext cx="4643470" cy="1048525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327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327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44" descr="AdamSmith.jpg"/>
          <p:cNvPicPr>
            <a:picLocks noChangeAspect="1"/>
          </p:cNvPicPr>
          <p:nvPr/>
        </p:nvPicPr>
        <p:blipFill>
          <a:blip r:embed="rId2" cstate="email"/>
          <a:stretch>
            <a:fillRect/>
          </a:stretch>
        </p:blipFill>
        <p:spPr>
          <a:xfrm flipH="1">
            <a:off x="3286116" y="2214554"/>
            <a:ext cx="1673878" cy="2498171"/>
          </a:xfrm>
          <a:prstGeom prst="rect">
            <a:avLst/>
          </a:prstGeom>
          <a:ln>
            <a:noFill/>
          </a:ln>
          <a:effectLst>
            <a:outerShdw blurRad="63500" sx="102000" sy="102000" algn="ctr" rotWithShape="0">
              <a:schemeClr val="tx1">
                <a:alpha val="40000"/>
              </a:schemeClr>
            </a:outerShdw>
          </a:effectLst>
        </p:spPr>
      </p:pic>
      <p:pic>
        <p:nvPicPr>
          <p:cNvPr id="37" name="Picture 36" descr="1360244392_57.png"/>
          <p:cNvPicPr>
            <a:picLocks noChangeAspect="1"/>
          </p:cNvPicPr>
          <p:nvPr/>
        </p:nvPicPr>
        <p:blipFill>
          <a:blip r:embed="rId3" cstate="email"/>
          <a:stretch>
            <a:fillRect/>
          </a:stretch>
        </p:blipFill>
        <p:spPr>
          <a:xfrm>
            <a:off x="5143504" y="3943183"/>
            <a:ext cx="1004734" cy="1004734"/>
          </a:xfrm>
          <a:prstGeom prst="rect">
            <a:avLst/>
          </a:prstGeom>
        </p:spPr>
      </p:pic>
      <p:pic>
        <p:nvPicPr>
          <p:cNvPr id="42" name="Picture 41" descr="1360247311_My Computer.png"/>
          <p:cNvPicPr>
            <a:picLocks noChangeAspect="1"/>
          </p:cNvPicPr>
          <p:nvPr/>
        </p:nvPicPr>
        <p:blipFill>
          <a:blip r:embed="rId4" cstate="email"/>
          <a:stretch>
            <a:fillRect/>
          </a:stretch>
        </p:blipFill>
        <p:spPr>
          <a:xfrm>
            <a:off x="3857620" y="3711193"/>
            <a:ext cx="1089248" cy="1089246"/>
          </a:xfrm>
          <a:prstGeom prst="rect">
            <a:avLst/>
          </a:prstGeom>
        </p:spPr>
      </p:pic>
      <p:sp>
        <p:nvSpPr>
          <p:cNvPr id="33" name="Cube 32"/>
          <p:cNvSpPr/>
          <p:nvPr/>
        </p:nvSpPr>
        <p:spPr>
          <a:xfrm>
            <a:off x="714348" y="4157497"/>
            <a:ext cx="571504" cy="571504"/>
          </a:xfrm>
          <a:prstGeom prst="cub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sz="1600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4" name="Can 33"/>
          <p:cNvSpPr/>
          <p:nvPr/>
        </p:nvSpPr>
        <p:spPr>
          <a:xfrm>
            <a:off x="1500166" y="4157497"/>
            <a:ext cx="500066" cy="571504"/>
          </a:xfrm>
          <a:prstGeom prst="can">
            <a:avLst/>
          </a:prstGeom>
          <a:solidFill>
            <a:schemeClr val="tx1">
              <a:lumMod val="50000"/>
            </a:schemeClr>
          </a:solidFill>
          <a:ln>
            <a:solidFill>
              <a:schemeClr val="bg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3286116" y="4014621"/>
            <a:ext cx="2857520" cy="85725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4" name="Picture 3" descr="1360244166_351_1.png"/>
          <p:cNvPicPr>
            <a:picLocks noChangeAspect="1"/>
          </p:cNvPicPr>
          <p:nvPr/>
        </p:nvPicPr>
        <p:blipFill>
          <a:blip r:embed="rId5">
            <a:lum bright="70000" contrast="-70000"/>
          </a:blip>
          <a:stretch>
            <a:fillRect/>
          </a:stretch>
        </p:blipFill>
        <p:spPr>
          <a:xfrm>
            <a:off x="3214678" y="2228671"/>
            <a:ext cx="3000396" cy="3000396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357158" y="4943315"/>
            <a:ext cx="8572560" cy="158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/>
          <p:nvPr/>
        </p:nvSpPr>
        <p:spPr>
          <a:xfrm flipH="1" flipV="1">
            <a:off x="928662" y="4729001"/>
            <a:ext cx="200020" cy="2000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8" name="Oval 7"/>
          <p:cNvSpPr/>
          <p:nvPr/>
        </p:nvSpPr>
        <p:spPr>
          <a:xfrm flipH="1" flipV="1">
            <a:off x="1238227" y="4729001"/>
            <a:ext cx="200020" cy="2000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9" name="Oval 8"/>
          <p:cNvSpPr/>
          <p:nvPr/>
        </p:nvSpPr>
        <p:spPr>
          <a:xfrm flipH="1" flipV="1">
            <a:off x="1547792" y="4729001"/>
            <a:ext cx="200020" cy="2000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0" name="Oval 9"/>
          <p:cNvSpPr/>
          <p:nvPr/>
        </p:nvSpPr>
        <p:spPr>
          <a:xfrm flipH="1" flipV="1">
            <a:off x="1857357" y="4729001"/>
            <a:ext cx="200020" cy="2000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1" name="Oval 10"/>
          <p:cNvSpPr/>
          <p:nvPr/>
        </p:nvSpPr>
        <p:spPr>
          <a:xfrm flipH="1" flipV="1">
            <a:off x="2166922" y="4729001"/>
            <a:ext cx="200020" cy="2000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2" name="Oval 11"/>
          <p:cNvSpPr/>
          <p:nvPr/>
        </p:nvSpPr>
        <p:spPr>
          <a:xfrm flipH="1" flipV="1">
            <a:off x="2476487" y="4729001"/>
            <a:ext cx="200020" cy="2000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3" name="Oval 12"/>
          <p:cNvSpPr/>
          <p:nvPr/>
        </p:nvSpPr>
        <p:spPr>
          <a:xfrm flipH="1" flipV="1">
            <a:off x="2786050" y="4729001"/>
            <a:ext cx="200020" cy="2000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4" name="Oval 13"/>
          <p:cNvSpPr/>
          <p:nvPr/>
        </p:nvSpPr>
        <p:spPr>
          <a:xfrm flipH="1" flipV="1">
            <a:off x="6429388" y="4729001"/>
            <a:ext cx="200020" cy="2000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5" name="Oval 14"/>
          <p:cNvSpPr/>
          <p:nvPr/>
        </p:nvSpPr>
        <p:spPr>
          <a:xfrm flipH="1" flipV="1">
            <a:off x="6738953" y="4729001"/>
            <a:ext cx="200020" cy="2000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6" name="Oval 15"/>
          <p:cNvSpPr/>
          <p:nvPr/>
        </p:nvSpPr>
        <p:spPr>
          <a:xfrm flipH="1" flipV="1">
            <a:off x="7048518" y="4729001"/>
            <a:ext cx="200020" cy="2000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7" name="Oval 16"/>
          <p:cNvSpPr/>
          <p:nvPr/>
        </p:nvSpPr>
        <p:spPr>
          <a:xfrm flipH="1" flipV="1">
            <a:off x="7358083" y="4729001"/>
            <a:ext cx="200020" cy="2000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>
              <a:latin typeface="Calibri" pitchFamily="34" charset="0"/>
              <a:cs typeface="Calibri" pitchFamily="34" charset="0"/>
            </a:endParaRPr>
          </a:p>
        </p:txBody>
      </p:sp>
      <p:cxnSp>
        <p:nvCxnSpPr>
          <p:cNvPr id="24" name="Straight Connector 23"/>
          <p:cNvCxnSpPr/>
          <p:nvPr/>
        </p:nvCxnSpPr>
        <p:spPr>
          <a:xfrm>
            <a:off x="6215074" y="4729001"/>
            <a:ext cx="2643206" cy="158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714348" y="4729001"/>
            <a:ext cx="2500330" cy="158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loud 26"/>
          <p:cNvSpPr/>
          <p:nvPr/>
        </p:nvSpPr>
        <p:spPr>
          <a:xfrm>
            <a:off x="5715008" y="1585729"/>
            <a:ext cx="571504" cy="500066"/>
          </a:xfrm>
          <a:prstGeom prst="cloud">
            <a:avLst/>
          </a:prstGeom>
          <a:solidFill>
            <a:schemeClr val="tx1">
              <a:lumMod val="75000"/>
            </a:schemeClr>
          </a:solidFill>
          <a:ln w="3175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8" name="Cloud 27"/>
          <p:cNvSpPr/>
          <p:nvPr/>
        </p:nvSpPr>
        <p:spPr>
          <a:xfrm>
            <a:off x="5572132" y="2157233"/>
            <a:ext cx="244930" cy="214314"/>
          </a:xfrm>
          <a:prstGeom prst="cloud">
            <a:avLst/>
          </a:prstGeom>
          <a:solidFill>
            <a:schemeClr val="tx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9" name="Cloud 28"/>
          <p:cNvSpPr/>
          <p:nvPr/>
        </p:nvSpPr>
        <p:spPr>
          <a:xfrm>
            <a:off x="4857752" y="532042"/>
            <a:ext cx="1143008" cy="1000133"/>
          </a:xfrm>
          <a:prstGeom prst="cloud">
            <a:avLst/>
          </a:prstGeom>
          <a:solidFill>
            <a:schemeClr val="bg1">
              <a:lumMod val="75000"/>
              <a:lumOff val="25000"/>
            </a:schemeClr>
          </a:solidFill>
          <a:ln w="3175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0" name="Cloud 29"/>
          <p:cNvSpPr/>
          <p:nvPr/>
        </p:nvSpPr>
        <p:spPr>
          <a:xfrm>
            <a:off x="6143636" y="469534"/>
            <a:ext cx="1214446" cy="1062641"/>
          </a:xfrm>
          <a:prstGeom prst="cloud">
            <a:avLst/>
          </a:prstGeom>
          <a:solidFill>
            <a:schemeClr val="bg1">
              <a:lumMod val="75000"/>
              <a:lumOff val="25000"/>
            </a:schemeClr>
          </a:solidFill>
          <a:ln w="3175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1" name="Cloud 30"/>
          <p:cNvSpPr/>
          <p:nvPr/>
        </p:nvSpPr>
        <p:spPr>
          <a:xfrm>
            <a:off x="4929190" y="2228671"/>
            <a:ext cx="244930" cy="214314"/>
          </a:xfrm>
          <a:prstGeom prst="cloud">
            <a:avLst/>
          </a:prstGeom>
          <a:solidFill>
            <a:schemeClr val="tx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2" name="Cloud 31"/>
          <p:cNvSpPr/>
          <p:nvPr/>
        </p:nvSpPr>
        <p:spPr>
          <a:xfrm>
            <a:off x="4929190" y="1585729"/>
            <a:ext cx="571504" cy="500066"/>
          </a:xfrm>
          <a:prstGeom prst="cloud">
            <a:avLst/>
          </a:prstGeom>
          <a:solidFill>
            <a:schemeClr val="tx1">
              <a:lumMod val="75000"/>
            </a:schemeClr>
          </a:solidFill>
          <a:ln w="3175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8" name="Oval 37"/>
          <p:cNvSpPr/>
          <p:nvPr/>
        </p:nvSpPr>
        <p:spPr>
          <a:xfrm flipH="1" flipV="1">
            <a:off x="7643833" y="4729001"/>
            <a:ext cx="200020" cy="2000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9" name="Oval 38"/>
          <p:cNvSpPr/>
          <p:nvPr/>
        </p:nvSpPr>
        <p:spPr>
          <a:xfrm flipH="1" flipV="1">
            <a:off x="7953398" y="4729001"/>
            <a:ext cx="200020" cy="2000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40" name="Oval 39"/>
          <p:cNvSpPr/>
          <p:nvPr/>
        </p:nvSpPr>
        <p:spPr>
          <a:xfrm flipH="1" flipV="1">
            <a:off x="8262963" y="4729001"/>
            <a:ext cx="200020" cy="2000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41" name="Oval 40"/>
          <p:cNvSpPr/>
          <p:nvPr/>
        </p:nvSpPr>
        <p:spPr>
          <a:xfrm flipH="1" flipV="1">
            <a:off x="8572528" y="4729001"/>
            <a:ext cx="200020" cy="2000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0" y="5229067"/>
            <a:ext cx="9144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8000" lvl="0" indent="-288000">
              <a:spcBef>
                <a:spcPts val="1800"/>
              </a:spcBef>
              <a:buClr>
                <a:prstClr val="white">
                  <a:shade val="95000"/>
                </a:prstClr>
              </a:buClr>
              <a:buSzPct val="65000"/>
              <a:buFont typeface="Arial" pitchFamily="34" charset="0"/>
              <a:buChar char="−"/>
            </a:pPr>
            <a:r>
              <a:rPr lang="hr-HR" sz="24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Ekonomija</a:t>
            </a:r>
            <a:r>
              <a:rPr lang="hr-HR" sz="2400" dirty="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 je znanost koja proučava način na koji društva </a:t>
            </a:r>
            <a:r>
              <a:rPr lang="hr-HR" sz="2400" u="sng" dirty="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upotrebljavaju ograničene resurse</a:t>
            </a:r>
            <a:r>
              <a:rPr lang="hr-HR" sz="2400" dirty="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 za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proizvodnju</a:t>
            </a:r>
            <a:r>
              <a:rPr lang="hr-HR" sz="2400" dirty="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 korisnih </a:t>
            </a:r>
            <a:r>
              <a:rPr lang="hr-HR" sz="2400" u="sng" dirty="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dobara</a:t>
            </a:r>
            <a:r>
              <a:rPr lang="hr-HR" sz="2400" dirty="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 i kako ih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raspodjeljuju</a:t>
            </a:r>
            <a:r>
              <a:rPr lang="hr-HR" sz="2400" dirty="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 između različitih skupina ljudi</a:t>
            </a:r>
          </a:p>
        </p:txBody>
      </p:sp>
      <p:sp>
        <p:nvSpPr>
          <p:cNvPr id="36" name="Rectangle 35"/>
          <p:cNvSpPr/>
          <p:nvPr/>
        </p:nvSpPr>
        <p:spPr>
          <a:xfrm>
            <a:off x="142844" y="214290"/>
            <a:ext cx="521494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spcBef>
                <a:spcPts val="3000"/>
              </a:spcBef>
              <a:spcAft>
                <a:spcPct val="0"/>
              </a:spcAft>
              <a:buClr>
                <a:srgbClr val="F9F9F9"/>
              </a:buClr>
              <a:buSzPct val="65000"/>
            </a:pPr>
            <a:r>
              <a:rPr lang="hr-HR" sz="24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GOSPODARSTVO</a:t>
            </a:r>
            <a:r>
              <a:rPr lang="hr-HR" sz="2000" b="1" dirty="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 – </a:t>
            </a:r>
            <a:r>
              <a:rPr lang="hr-HR" sz="2400" dirty="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ljudska djelatnost koju čine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proizvodnja</a:t>
            </a:r>
            <a:r>
              <a:rPr lang="hr-HR" sz="2400" dirty="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,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potrošnja</a:t>
            </a:r>
            <a:r>
              <a:rPr lang="hr-HR" sz="240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 </a:t>
            </a:r>
            <a:r>
              <a:rPr lang="hr-HR" sz="2400" dirty="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i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razmjena</a:t>
            </a:r>
            <a:endParaRPr lang="hr-HR" sz="2000" b="1" dirty="0" smtClean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357158" y="2285992"/>
            <a:ext cx="278608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r-HR" sz="2400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1776. g. </a:t>
            </a:r>
            <a:r>
              <a:rPr lang="hr-HR" sz="2400" dirty="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Adam </a:t>
            </a:r>
            <a:r>
              <a:rPr lang="hr-HR" sz="24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Smith</a:t>
            </a:r>
            <a:r>
              <a:rPr lang="hr-HR" sz="2400" dirty="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 – </a:t>
            </a:r>
            <a:r>
              <a:rPr lang="hr-HR" sz="2400" i="1" dirty="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Bogatstvo naroda </a:t>
            </a:r>
            <a:endParaRPr lang="hr-HR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63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3.7037E-6 L 0.35434 3.7037E-6 " pathEditMode="relative" rAng="0" ptsTypes="AA">
                                      <p:cBhvr>
                                        <p:cTn id="10" dur="3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7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3.33333E-6 L 0.35921 0.00047 " pathEditMode="relative" rAng="0" ptsTypes="AA">
                                      <p:cBhvr>
                                        <p:cTn id="12" dur="3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4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4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60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6500"/>
                            </p:stCondLst>
                            <p:childTnLst>
                              <p:par>
                                <p:cTn id="38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4.81481E-6 L 0.26059 -4.81481E-6 " pathEditMode="relative" rAng="0" ptsTypes="AA">
                                      <p:cBhvr>
                                        <p:cTn id="39" dur="3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0" y="0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284 -0.00324 L 0.26563 -0.00324 " pathEditMode="relative" rAng="0" ptsTypes="AA">
                                      <p:cBhvr>
                                        <p:cTn id="41" dur="3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43" grpId="0" build="p"/>
      <p:bldP spid="36" grpId="0"/>
      <p:bldP spid="4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:\Users\cornx\Desktop\politika\slike\slide0006_image013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3" y="142852"/>
            <a:ext cx="5572164" cy="3527437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4" name="Picture 3" descr="supermarket_na_kubi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0364" y="3000372"/>
            <a:ext cx="5943600" cy="3343275"/>
          </a:xfrm>
          <a:prstGeom prst="rect">
            <a:avLst/>
          </a:prstGeom>
          <a:effectLst/>
        </p:spPr>
      </p:pic>
      <p:pic>
        <p:nvPicPr>
          <p:cNvPr id="1030" name="Picture 6" descr="D:\BackUp_skola\PiG\slike\resized\trgovina_kuba2.jpg"/>
          <p:cNvPicPr>
            <a:picLocks noChangeAspect="1" noChangeArrowheads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3643306" y="214290"/>
            <a:ext cx="5287948" cy="3965961"/>
          </a:xfrm>
          <a:prstGeom prst="rect">
            <a:avLst/>
          </a:prstGeom>
          <a:noFill/>
          <a:effectLst/>
        </p:spPr>
      </p:pic>
      <p:pic>
        <p:nvPicPr>
          <p:cNvPr id="1029" name="Picture 5" descr="D:\BackUp_skola\PiG\slike\resized\trgovina_kuba.jpg"/>
          <p:cNvPicPr>
            <a:picLocks noChangeAspect="1" noChangeArrowheads="1"/>
          </p:cNvPicPr>
          <p:nvPr/>
        </p:nvPicPr>
        <p:blipFill>
          <a:blip r:embed="rId5" cstate="screen"/>
          <a:srcRect/>
          <a:stretch>
            <a:fillRect/>
          </a:stretch>
        </p:blipFill>
        <p:spPr bwMode="auto">
          <a:xfrm>
            <a:off x="285720" y="3071810"/>
            <a:ext cx="5287948" cy="3459888"/>
          </a:xfrm>
          <a:prstGeom prst="rect">
            <a:avLst/>
          </a:prstGeom>
          <a:noFill/>
          <a:effectLst/>
        </p:spPr>
      </p:pic>
      <p:pic>
        <p:nvPicPr>
          <p:cNvPr id="1031" name="Picture 7" descr="D:\BackUp_skola\PiG\slike\trgovina_kuba2.jp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85720" y="214290"/>
            <a:ext cx="4857784" cy="6297128"/>
          </a:xfrm>
          <a:prstGeom prst="rect">
            <a:avLst/>
          </a:prstGeom>
          <a:ln w="57150">
            <a:solidFill>
              <a:schemeClr val="tx1"/>
            </a:solidFill>
          </a:ln>
          <a:effectLst/>
        </p:spPr>
      </p:pic>
      <p:sp>
        <p:nvSpPr>
          <p:cNvPr id="11" name="Right Arrow 10"/>
          <p:cNvSpPr/>
          <p:nvPr/>
        </p:nvSpPr>
        <p:spPr>
          <a:xfrm flipH="1">
            <a:off x="5357818" y="928670"/>
            <a:ext cx="1785950" cy="1143008"/>
          </a:xfrm>
          <a:prstGeom prst="rightArrow">
            <a:avLst/>
          </a:prstGeom>
          <a:solidFill>
            <a:schemeClr val="tx1"/>
          </a:solidFill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/>
          </a:p>
        </p:txBody>
      </p:sp>
      <p:sp>
        <p:nvSpPr>
          <p:cNvPr id="12" name="Rectangle 11"/>
          <p:cNvSpPr/>
          <p:nvPr/>
        </p:nvSpPr>
        <p:spPr>
          <a:xfrm>
            <a:off x="7215206" y="785794"/>
            <a:ext cx="1000132" cy="1357322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/>
          </a:p>
        </p:txBody>
      </p:sp>
      <p:pic>
        <p:nvPicPr>
          <p:cNvPr id="9" name="Picture 7" descr="D:\BackUp_skola\PiG\slike\trgovina_kuba2.jp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l="46966" t="5788" r="34710" b="78535"/>
          <a:stretch/>
        </p:blipFill>
        <p:spPr bwMode="auto">
          <a:xfrm>
            <a:off x="4211960" y="1993704"/>
            <a:ext cx="3168352" cy="3513988"/>
          </a:xfrm>
          <a:prstGeom prst="rect">
            <a:avLst/>
          </a:prstGeom>
          <a:ln w="57150">
            <a:solidFill>
              <a:schemeClr val="tx1"/>
            </a:solidFill>
          </a:ln>
          <a:effectLst/>
        </p:spPr>
      </p:pic>
      <p:sp>
        <p:nvSpPr>
          <p:cNvPr id="2" name="Rectangle 1"/>
          <p:cNvSpPr/>
          <p:nvPr/>
        </p:nvSpPr>
        <p:spPr>
          <a:xfrm rot="21399640">
            <a:off x="2840226" y="693241"/>
            <a:ext cx="575306" cy="5547988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13" name="Right Arrow 12"/>
          <p:cNvSpPr/>
          <p:nvPr/>
        </p:nvSpPr>
        <p:spPr>
          <a:xfrm rot="10800000" flipH="1">
            <a:off x="3275856" y="2607690"/>
            <a:ext cx="1065870" cy="1143008"/>
          </a:xfrm>
          <a:prstGeom prst="rightArrow">
            <a:avLst/>
          </a:prstGeom>
          <a:solidFill>
            <a:schemeClr val="tx1"/>
          </a:solidFill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"/>
                            </p:stCondLst>
                            <p:childTnLst>
                              <p:par>
                                <p:cTn id="2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25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5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2" grpId="0" animBg="1"/>
      <p:bldP spid="13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64094" y="2132856"/>
            <a:ext cx="6353278" cy="17235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hr-HR" sz="3200" dirty="0" smtClean="0">
                <a:latin typeface="Calibri" panose="020F0502020204030204" pitchFamily="34" charset="0"/>
                <a:cs typeface="Calibri" panose="020F0502020204030204" pitchFamily="34" charset="0"/>
              </a:rPr>
              <a:t>video isječak iz dokumentarnog filma</a:t>
            </a:r>
          </a:p>
          <a:p>
            <a:pPr algn="ctr">
              <a:spcBef>
                <a:spcPts val="600"/>
              </a:spcBef>
            </a:pPr>
            <a:r>
              <a:rPr lang="hr-HR" sz="3200" dirty="0" smtClean="0">
                <a:latin typeface="Calibri" panose="020F0502020204030204" pitchFamily="34" charset="0"/>
                <a:cs typeface="Calibri" panose="020F0502020204030204" pitchFamily="34" charset="0"/>
              </a:rPr>
              <a:t>„Kina – trijumf i kaos – </a:t>
            </a:r>
            <a:r>
              <a:rPr lang="hr-HR" sz="32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Maostalgija</a:t>
            </a:r>
            <a:r>
              <a:rPr lang="hr-HR" sz="3200" dirty="0" smtClean="0">
                <a:latin typeface="Calibri" panose="020F0502020204030204" pitchFamily="34" charset="0"/>
                <a:cs typeface="Calibri" panose="020F0502020204030204" pitchFamily="34" charset="0"/>
              </a:rPr>
              <a:t>”</a:t>
            </a:r>
          </a:p>
          <a:p>
            <a:pPr algn="ctr">
              <a:spcBef>
                <a:spcPts val="600"/>
              </a:spcBef>
            </a:pPr>
            <a:r>
              <a:rPr lang="hr-HR" sz="3200" dirty="0" smtClean="0">
                <a:latin typeface="Calibri" panose="020F0502020204030204" pitchFamily="34" charset="0"/>
                <a:cs typeface="Calibri" panose="020F0502020204030204" pitchFamily="34" charset="0"/>
              </a:rPr>
              <a:t>veliki skok naprijed</a:t>
            </a:r>
            <a:endParaRPr lang="hr-HR" sz="3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9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3243" y="4914777"/>
            <a:ext cx="1678273" cy="18113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686800" cy="868346"/>
          </a:xfrm>
        </p:spPr>
        <p:txBody>
          <a:bodyPr>
            <a:no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de-AT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TRŽIŠNO ILI LAISSEZ</a:t>
            </a:r>
            <a:r>
              <a:rPr lang="hr-HR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-</a:t>
            </a:r>
            <a:r>
              <a:rPr lang="de-AT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FAIRE </a:t>
            </a:r>
            <a:r>
              <a:rPr lang="hr-HR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GOSPODARSTVO</a:t>
            </a:r>
            <a:endParaRPr lang="hr-HR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32" y="1000108"/>
            <a:ext cx="9001156" cy="5857892"/>
          </a:xfrm>
        </p:spPr>
        <p:txBody>
          <a:bodyPr>
            <a:normAutofit/>
          </a:bodyPr>
          <a:lstStyle/>
          <a:p>
            <a:pPr marL="540000" indent="-360000">
              <a:spcBef>
                <a:spcPts val="12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600" dirty="0" smtClean="0">
                <a:latin typeface="Calibri" pitchFamily="34" charset="0"/>
                <a:cs typeface="Calibri" pitchFamily="34" charset="0"/>
              </a:rPr>
              <a:t>u tržišnom gospodarskom sustavu dominira </a:t>
            </a:r>
            <a:r>
              <a:rPr lang="hr-HR" sz="26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načelo slobodnog tržišta</a:t>
            </a:r>
            <a:endParaRPr lang="hr-HR" sz="2600" dirty="0" smtClean="0">
              <a:latin typeface="Calibri" pitchFamily="34" charset="0"/>
              <a:cs typeface="Calibri" pitchFamily="34" charset="0"/>
            </a:endParaRPr>
          </a:p>
          <a:p>
            <a:pPr marL="540000" indent="-360000">
              <a:spcBef>
                <a:spcPts val="12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600" dirty="0" smtClean="0">
                <a:latin typeface="Calibri" pitchFamily="34" charset="0"/>
                <a:cs typeface="Calibri" pitchFamily="34" charset="0"/>
              </a:rPr>
              <a:t>laissez-faire (</a:t>
            </a:r>
            <a:r>
              <a:rPr lang="hr-HR" sz="2600" i="1" dirty="0" smtClean="0">
                <a:latin typeface="Calibri" pitchFamily="34" charset="0"/>
                <a:cs typeface="Calibri" pitchFamily="34" charset="0"/>
              </a:rPr>
              <a:t>fra. pustite neka svatko čini što hoće</a:t>
            </a:r>
            <a:r>
              <a:rPr lang="hr-HR" sz="2600" dirty="0" smtClean="0">
                <a:latin typeface="Calibri" pitchFamily="34" charset="0"/>
                <a:cs typeface="Calibri" pitchFamily="34" charset="0"/>
              </a:rPr>
              <a:t>) osnovna je krilatica klasične ekonomije a podrazumjeva </a:t>
            </a:r>
            <a:r>
              <a:rPr lang="hr-HR" sz="26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da se stvari na tržištu same od sebe odvijaju</a:t>
            </a:r>
          </a:p>
          <a:p>
            <a:pPr marL="540000" indent="-360000">
              <a:spcBef>
                <a:spcPts val="12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600" dirty="0" smtClean="0">
                <a:latin typeface="Calibri" pitchFamily="34" charset="0"/>
                <a:cs typeface="Calibri" pitchFamily="34" charset="0"/>
              </a:rPr>
              <a:t>cijena se formira na temelju </a:t>
            </a:r>
            <a:r>
              <a:rPr lang="hr-HR" sz="26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ponude</a:t>
            </a:r>
            <a:r>
              <a:rPr lang="hr-HR" sz="2600" dirty="0" smtClean="0">
                <a:latin typeface="Calibri" pitchFamily="34" charset="0"/>
                <a:cs typeface="Calibri" pitchFamily="34" charset="0"/>
              </a:rPr>
              <a:t> i </a:t>
            </a:r>
            <a:r>
              <a:rPr lang="hr-HR" sz="26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potražnje</a:t>
            </a:r>
            <a:r>
              <a:rPr lang="hr-HR" sz="2600" dirty="0" smtClean="0">
                <a:latin typeface="Calibri" pitchFamily="34" charset="0"/>
                <a:cs typeface="Calibri" pitchFamily="34" charset="0"/>
              </a:rPr>
              <a:t> </a:t>
            </a:r>
          </a:p>
          <a:p>
            <a:pPr marL="540000" indent="-360000">
              <a:spcBef>
                <a:spcPts val="12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600" u="sng" dirty="0" smtClean="0">
                <a:latin typeface="Calibri" pitchFamily="34" charset="0"/>
                <a:cs typeface="Calibri" pitchFamily="34" charset="0"/>
              </a:rPr>
              <a:t>mala ili gotovo nikakva uloga države</a:t>
            </a:r>
          </a:p>
          <a:p>
            <a:pPr marL="540000" indent="-360000">
              <a:spcBef>
                <a:spcPts val="12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600" dirty="0" smtClean="0">
                <a:latin typeface="Calibri" pitchFamily="34" charset="0"/>
                <a:cs typeface="Calibri" pitchFamily="34" charset="0"/>
              </a:rPr>
              <a:t>pojedinci i privatna poduzeća donose odluke o proizvodnji roba </a:t>
            </a:r>
            <a:r>
              <a:rPr lang="hr-HR" sz="26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koje im donose najveći profit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107504" y="211669"/>
            <a:ext cx="4968552" cy="3145323"/>
            <a:chOff x="107504" y="66698"/>
            <a:chExt cx="4968552" cy="3145323"/>
          </a:xfrm>
        </p:grpSpPr>
        <p:pic>
          <p:nvPicPr>
            <p:cNvPr id="7" name="Picture 6" descr="C:\Users\cornx\Desktop\politika\slike\slide0006_image013.jp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07504" y="66698"/>
              <a:ext cx="4968552" cy="3145323"/>
            </a:xfrm>
            <a:prstGeom prst="rect">
              <a:avLst/>
            </a:prstGeom>
            <a:ln>
              <a:noFill/>
            </a:ln>
            <a:effectLst/>
          </p:spPr>
        </p:pic>
        <p:sp>
          <p:nvSpPr>
            <p:cNvPr id="6" name="Rectangle 5"/>
            <p:cNvSpPr/>
            <p:nvPr/>
          </p:nvSpPr>
          <p:spPr>
            <a:xfrm>
              <a:off x="107504" y="2909884"/>
              <a:ext cx="1994947" cy="28803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r-HR" sz="1400" dirty="0" smtClean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Komandno gospodarstvo</a:t>
              </a:r>
              <a:endParaRPr lang="hr-HR" sz="1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1560706" y="3566368"/>
            <a:ext cx="7480301" cy="3175000"/>
            <a:chOff x="1628203" y="3566368"/>
            <a:chExt cx="7480301" cy="3175000"/>
          </a:xfrm>
        </p:grpSpPr>
        <p:pic>
          <p:nvPicPr>
            <p:cNvPr id="4" name="Picture 2" descr="C:\Users\cornx\Desktop\politika\slike\trgovina-kupac-police-ftd.jpg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1628203" y="3566368"/>
              <a:ext cx="7480301" cy="3175000"/>
            </a:xfrm>
            <a:prstGeom prst="rect">
              <a:avLst/>
            </a:prstGeom>
            <a:ln>
              <a:noFill/>
            </a:ln>
            <a:effectLst/>
          </p:spPr>
        </p:pic>
        <p:sp>
          <p:nvSpPr>
            <p:cNvPr id="9" name="Rectangle 8"/>
            <p:cNvSpPr/>
            <p:nvPr/>
          </p:nvSpPr>
          <p:spPr>
            <a:xfrm>
              <a:off x="7113557" y="6453336"/>
              <a:ext cx="1994947" cy="28803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r-HR" sz="1400" dirty="0" smtClean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Tržišno gospodarstvo</a:t>
              </a:r>
              <a:endParaRPr lang="hr-HR" sz="1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75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20782" y="2852936"/>
            <a:ext cx="263989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r-HR" sz="3200" dirty="0" smtClean="0">
                <a:latin typeface="Calibri" panose="020F0502020204030204" pitchFamily="34" charset="0"/>
                <a:cs typeface="Calibri" panose="020F0502020204030204" pitchFamily="34" charset="0"/>
              </a:rPr>
              <a:t>video</a:t>
            </a:r>
          </a:p>
          <a:p>
            <a:pPr algn="ctr"/>
            <a:r>
              <a:rPr lang="hr-HR" sz="3200" dirty="0" smtClean="0">
                <a:latin typeface="Calibri" panose="020F0502020204030204" pitchFamily="34" charset="0"/>
                <a:cs typeface="Calibri" panose="020F0502020204030204" pitchFamily="34" charset="0"/>
              </a:rPr>
              <a:t>Nevidljiva ruka</a:t>
            </a:r>
            <a:endParaRPr lang="hr-HR" sz="3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3734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401080" cy="868346"/>
          </a:xfrm>
        </p:spPr>
        <p:txBody>
          <a:bodyPr>
            <a:no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de-AT" sz="44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MJEŠOVITO </a:t>
            </a:r>
            <a:r>
              <a:rPr lang="hr-HR" sz="44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GOSPODARSTVO</a:t>
            </a:r>
            <a:endParaRPr lang="hr-HR" sz="44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42908" y="1000108"/>
            <a:ext cx="9286908" cy="5857892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600" dirty="0" smtClean="0">
                <a:latin typeface="Calibri" pitchFamily="34" charset="0"/>
                <a:cs typeface="Calibri" pitchFamily="34" charset="0"/>
              </a:rPr>
              <a:t>većina danas razvijenih gospodarstava je mješovita jer </a:t>
            </a:r>
            <a:r>
              <a:rPr lang="hr-HR" sz="2600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nemaju obilježja samo jednog gospodarskog sustava</a:t>
            </a:r>
          </a:p>
          <a:p>
            <a:pPr>
              <a:spcBef>
                <a:spcPts val="12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600" dirty="0" smtClean="0">
                <a:latin typeface="Calibri" pitchFamily="34" charset="0"/>
                <a:cs typeface="Calibri" pitchFamily="34" charset="0"/>
              </a:rPr>
              <a:t>odluke se donose dijelom preko tržišta, dijelom državnom regulacijom i dijelom se zasnivaju na običajima</a:t>
            </a:r>
          </a:p>
          <a:p>
            <a:pPr>
              <a:spcBef>
                <a:spcPts val="12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6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država ispravlja neuspijeh tržišta </a:t>
            </a:r>
            <a:r>
              <a:rPr lang="hr-HR" sz="2600" dirty="0" smtClean="0">
                <a:latin typeface="Calibri" pitchFamily="34" charset="0"/>
                <a:cs typeface="Calibri" pitchFamily="34" charset="0"/>
              </a:rPr>
              <a:t>i brine se o makroekonomskoj stabilnosti</a:t>
            </a:r>
          </a:p>
          <a:p>
            <a:pPr>
              <a:spcBef>
                <a:spcPts val="12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600" dirty="0" smtClean="0">
                <a:latin typeface="Calibri" pitchFamily="34" charset="0"/>
                <a:cs typeface="Calibri" pitchFamily="34" charset="0"/>
              </a:rPr>
              <a:t>kad se država upliće u tržište putem zakona </a:t>
            </a:r>
            <a:r>
              <a:rPr lang="hr-HR" sz="2600" i="1" dirty="0" smtClean="0">
                <a:latin typeface="Calibri" pitchFamily="34" charset="0"/>
                <a:cs typeface="Calibri" pitchFamily="34" charset="0"/>
              </a:rPr>
              <a:t>(poreza, subvencija, poticaja, regulacije kamata) </a:t>
            </a:r>
            <a:r>
              <a:rPr lang="hr-HR" sz="2600" dirty="0" smtClean="0">
                <a:latin typeface="Calibri" pitchFamily="34" charset="0"/>
                <a:cs typeface="Calibri" pitchFamily="34" charset="0"/>
              </a:rPr>
              <a:t>to se zove </a:t>
            </a:r>
            <a: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DRŽAVNI INTERVENCIONIZAM </a:t>
            </a:r>
            <a:r>
              <a:rPr lang="hr-HR" sz="2600" dirty="0" smtClean="0">
                <a:latin typeface="Calibri" pitchFamily="34" charset="0"/>
                <a:cs typeface="Calibri" pitchFamily="34" charset="0"/>
              </a:rPr>
              <a:t>ili </a:t>
            </a:r>
            <a:r>
              <a:rPr lang="hr-HR" sz="26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UTJECAJ VIDLJIVE RUKE</a:t>
            </a:r>
            <a:endParaRPr lang="hr-HR" sz="2600" dirty="0" smtClean="0">
              <a:latin typeface="Calibri" pitchFamily="34" charset="0"/>
              <a:cs typeface="Calibri" pitchFamily="34" charset="0"/>
            </a:endParaRPr>
          </a:p>
          <a:p>
            <a:pPr>
              <a:spcBef>
                <a:spcPts val="12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600" dirty="0" smtClean="0">
                <a:latin typeface="Calibri" pitchFamily="34" charset="0"/>
                <a:cs typeface="Calibri" pitchFamily="34" charset="0"/>
              </a:rPr>
              <a:t>tamo gdje se država ne upliće kažemo da djeluje </a:t>
            </a:r>
            <a:r>
              <a:rPr lang="hr-HR" sz="26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tržište </a:t>
            </a:r>
            <a:r>
              <a:rPr lang="hr-HR" sz="2600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(utjecaj) </a:t>
            </a:r>
            <a:r>
              <a:rPr lang="hr-HR" sz="26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NEVIDLJIVE RUKE</a:t>
            </a:r>
            <a:r>
              <a:rPr lang="hr-HR" sz="2600" dirty="0" smtClean="0">
                <a:latin typeface="Calibri" pitchFamily="34" charset="0"/>
                <a:cs typeface="Calibri" pitchFamily="34" charset="0"/>
              </a:rPr>
              <a:t> – što je danas vrlo rijetko</a:t>
            </a:r>
          </a:p>
        </p:txBody>
      </p:sp>
      <p:pic>
        <p:nvPicPr>
          <p:cNvPr id="4" name="Picture 3" descr="mjesano_gospodarstvo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0298" y="142852"/>
            <a:ext cx="6453193" cy="36333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BackUp_skola\PiG\slike\1000x1000.jpg"/>
          <p:cNvPicPr>
            <a:picLocks noChangeAspect="1" noChangeArrowheads="1"/>
          </p:cNvPicPr>
          <p:nvPr/>
        </p:nvPicPr>
        <p:blipFill>
          <a:blip r:embed="rId2" cstate="email">
            <a:lum bright="-72000"/>
          </a:blip>
          <a:srcRect/>
          <a:stretch>
            <a:fillRect/>
          </a:stretch>
        </p:blipFill>
        <p:spPr bwMode="auto">
          <a:xfrm>
            <a:off x="0" y="-1"/>
            <a:ext cx="9144000" cy="6858001"/>
          </a:xfrm>
          <a:prstGeom prst="rect">
            <a:avLst/>
          </a:prstGeom>
          <a:noFill/>
        </p:spPr>
      </p:pic>
      <p:sp>
        <p:nvSpPr>
          <p:cNvPr id="2" name="Rectangle 1"/>
          <p:cNvSpPr/>
          <p:nvPr/>
        </p:nvSpPr>
        <p:spPr>
          <a:xfrm>
            <a:off x="2500298" y="3143248"/>
            <a:ext cx="4071966" cy="642942"/>
          </a:xfrm>
          <a:prstGeom prst="rect">
            <a:avLst/>
          </a:prstGeom>
          <a:solidFill>
            <a:srgbClr val="06520A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EKONOMSKA PITANJA</a:t>
            </a:r>
            <a:endParaRPr lang="hr-HR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232992" y="4357694"/>
            <a:ext cx="2196000" cy="2000264"/>
          </a:xfrm>
          <a:prstGeom prst="rect">
            <a:avLst/>
          </a:prstGeom>
          <a:solidFill>
            <a:srgbClr val="35961A"/>
          </a:solidFill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ŠTO</a:t>
            </a:r>
            <a:r>
              <a:rPr lang="hr-HR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 </a:t>
            </a:r>
          </a:p>
          <a:p>
            <a:pPr algn="ctr"/>
            <a:r>
              <a:rPr lang="hr-HR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proizvoditi</a:t>
            </a:r>
            <a:endParaRPr lang="hr-HR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438281" y="4357694"/>
            <a:ext cx="2196000" cy="2000264"/>
          </a:xfrm>
          <a:prstGeom prst="rect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4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KAKO</a:t>
            </a:r>
            <a:endParaRPr lang="hr-HR" sz="28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  <a:p>
            <a:pPr algn="ctr"/>
            <a:r>
              <a:rPr lang="hr-HR" sz="2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proizvoditi</a:t>
            </a:r>
            <a:endParaRPr lang="hr-HR" sz="2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643570" y="4357694"/>
            <a:ext cx="2196000" cy="2000264"/>
          </a:xfrm>
          <a:prstGeom prst="rect">
            <a:avLst/>
          </a:prstGeom>
          <a:solidFill>
            <a:srgbClr val="FF7F00"/>
          </a:solidFill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ZA KOGA</a:t>
            </a:r>
          </a:p>
          <a:p>
            <a:pPr algn="ctr"/>
            <a:r>
              <a:rPr lang="hr-HR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proizvoditi</a:t>
            </a:r>
            <a:endParaRPr lang="hr-HR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cxnSp>
        <p:nvCxnSpPr>
          <p:cNvPr id="8" name="Elbow Connector 7"/>
          <p:cNvCxnSpPr>
            <a:stCxn id="2" idx="2"/>
            <a:endCxn id="4" idx="0"/>
          </p:cNvCxnSpPr>
          <p:nvPr/>
        </p:nvCxnSpPr>
        <p:spPr>
          <a:xfrm rot="5400000">
            <a:off x="3147885" y="2969298"/>
            <a:ext cx="571504" cy="2205289"/>
          </a:xfrm>
          <a:prstGeom prst="bentConnector3">
            <a:avLst>
              <a:gd name="adj1" fmla="val 50000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Elbow Connector 9"/>
          <p:cNvCxnSpPr>
            <a:stCxn id="2" idx="2"/>
            <a:endCxn id="5" idx="0"/>
          </p:cNvCxnSpPr>
          <p:nvPr/>
        </p:nvCxnSpPr>
        <p:spPr>
          <a:xfrm rot="5400000">
            <a:off x="4250529" y="4071942"/>
            <a:ext cx="571504" cy="1588"/>
          </a:xfrm>
          <a:prstGeom prst="bentConnector3">
            <a:avLst>
              <a:gd name="adj1" fmla="val 50000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Elbow Connector 11"/>
          <p:cNvCxnSpPr>
            <a:stCxn id="2" idx="2"/>
            <a:endCxn id="6" idx="0"/>
          </p:cNvCxnSpPr>
          <p:nvPr/>
        </p:nvCxnSpPr>
        <p:spPr>
          <a:xfrm rot="16200000" flipH="1">
            <a:off x="5353173" y="2969297"/>
            <a:ext cx="571504" cy="2205289"/>
          </a:xfrm>
          <a:prstGeom prst="bentConnector3">
            <a:avLst>
              <a:gd name="adj1" fmla="val 50000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2500298" y="428604"/>
            <a:ext cx="4071966" cy="642942"/>
          </a:xfrm>
          <a:prstGeom prst="rect">
            <a:avLst/>
          </a:prstGeom>
          <a:solidFill>
            <a:srgbClr val="C00000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ČINITELJI PROIZVODNJE</a:t>
            </a:r>
            <a:endParaRPr lang="hr-HR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14282" y="1714488"/>
            <a:ext cx="2000264" cy="928694"/>
          </a:xfrm>
          <a:prstGeom prst="rect">
            <a:avLst/>
          </a:prstGeom>
          <a:solidFill>
            <a:srgbClr val="002060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PRIRODNI IZVORI</a:t>
            </a:r>
            <a:endParaRPr lang="hr-H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347493" y="1714488"/>
            <a:ext cx="1908000" cy="928694"/>
          </a:xfrm>
          <a:prstGeom prst="rect">
            <a:avLst/>
          </a:prstGeom>
          <a:solidFill>
            <a:srgbClr val="002060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RAD</a:t>
            </a:r>
            <a:endParaRPr lang="hr-H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388440" y="1714488"/>
            <a:ext cx="1908000" cy="928694"/>
          </a:xfrm>
          <a:prstGeom prst="rect">
            <a:avLst/>
          </a:prstGeom>
          <a:solidFill>
            <a:srgbClr val="002060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KAPITAL</a:t>
            </a:r>
            <a:endParaRPr lang="hr-H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cxnSp>
        <p:nvCxnSpPr>
          <p:cNvPr id="17" name="Elbow Connector 16"/>
          <p:cNvCxnSpPr>
            <a:stCxn id="13" idx="2"/>
            <a:endCxn id="14" idx="0"/>
          </p:cNvCxnSpPr>
          <p:nvPr/>
        </p:nvCxnSpPr>
        <p:spPr>
          <a:xfrm rot="5400000">
            <a:off x="2553877" y="-267916"/>
            <a:ext cx="642942" cy="3321867"/>
          </a:xfrm>
          <a:prstGeom prst="bentConnector3">
            <a:avLst>
              <a:gd name="adj1" fmla="val 50000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13" idx="2"/>
            <a:endCxn id="15" idx="0"/>
          </p:cNvCxnSpPr>
          <p:nvPr/>
        </p:nvCxnSpPr>
        <p:spPr>
          <a:xfrm rot="5400000">
            <a:off x="3673819" y="852026"/>
            <a:ext cx="642942" cy="1081983"/>
          </a:xfrm>
          <a:prstGeom prst="bentConnector3">
            <a:avLst>
              <a:gd name="adj1" fmla="val 50000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/>
          <p:cNvCxnSpPr>
            <a:stCxn id="13" idx="2"/>
            <a:endCxn id="16" idx="0"/>
          </p:cNvCxnSpPr>
          <p:nvPr/>
        </p:nvCxnSpPr>
        <p:spPr>
          <a:xfrm rot="16200000" flipH="1">
            <a:off x="4626325" y="981502"/>
            <a:ext cx="642942" cy="823030"/>
          </a:xfrm>
          <a:prstGeom prst="bentConnector3">
            <a:avLst>
              <a:gd name="adj1" fmla="val 50000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6429388" y="1714488"/>
            <a:ext cx="2500330" cy="928694"/>
          </a:xfrm>
          <a:prstGeom prst="rect">
            <a:avLst/>
          </a:prstGeom>
          <a:solidFill>
            <a:srgbClr val="002060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PODUZETNIŠTVO</a:t>
            </a:r>
            <a:endParaRPr lang="hr-H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cxnSp>
        <p:nvCxnSpPr>
          <p:cNvPr id="25" name="Elbow Connector 24"/>
          <p:cNvCxnSpPr>
            <a:stCxn id="13" idx="2"/>
            <a:endCxn id="22" idx="0"/>
          </p:cNvCxnSpPr>
          <p:nvPr/>
        </p:nvCxnSpPr>
        <p:spPr>
          <a:xfrm rot="16200000" flipH="1">
            <a:off x="5786446" y="-178619"/>
            <a:ext cx="642942" cy="3143272"/>
          </a:xfrm>
          <a:prstGeom prst="bentConnector3">
            <a:avLst>
              <a:gd name="adj1" fmla="val 50000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ounded Rectangular Callout 53"/>
          <p:cNvSpPr/>
          <p:nvPr/>
        </p:nvSpPr>
        <p:spPr>
          <a:xfrm>
            <a:off x="6858016" y="3786190"/>
            <a:ext cx="1857356" cy="828000"/>
          </a:xfrm>
          <a:prstGeom prst="wedgeRoundRectCallout">
            <a:avLst>
              <a:gd name="adj1" fmla="val -39685"/>
              <a:gd name="adj2" fmla="val 82073"/>
              <a:gd name="adj3" fmla="val 16667"/>
            </a:avLst>
          </a:prstGeom>
          <a:solidFill>
            <a:schemeClr val="tx1"/>
          </a:solidFill>
          <a:ln w="952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1600" b="1" dirty="0" smtClean="0">
                <a:solidFill>
                  <a:schemeClr val="bg1"/>
                </a:solidFill>
              </a:rPr>
              <a:t>ODLUČUJE</a:t>
            </a:r>
            <a:r>
              <a:rPr lang="hr-HR" sz="2000" b="1" dirty="0" smtClean="0">
                <a:solidFill>
                  <a:schemeClr val="bg1"/>
                </a:solidFill>
              </a:rPr>
              <a:t> </a:t>
            </a:r>
            <a:r>
              <a:rPr lang="hr-HR" sz="2400" b="1" dirty="0" smtClean="0">
                <a:solidFill>
                  <a:schemeClr val="bg1"/>
                </a:solidFill>
              </a:rPr>
              <a:t>TRŽIŠTE</a:t>
            </a:r>
            <a:endParaRPr lang="hr-HR" sz="2400" b="1" dirty="0">
              <a:solidFill>
                <a:schemeClr val="bg1"/>
              </a:solidFill>
            </a:endParaRPr>
          </a:p>
        </p:txBody>
      </p:sp>
      <p:sp>
        <p:nvSpPr>
          <p:cNvPr id="55" name="Rounded Rectangular Callout 54"/>
          <p:cNvSpPr/>
          <p:nvPr/>
        </p:nvSpPr>
        <p:spPr>
          <a:xfrm>
            <a:off x="214282" y="3786190"/>
            <a:ext cx="1785950" cy="828000"/>
          </a:xfrm>
          <a:prstGeom prst="wedgeRoundRectCallout">
            <a:avLst>
              <a:gd name="adj1" fmla="val 43505"/>
              <a:gd name="adj2" fmla="val 81759"/>
              <a:gd name="adj3" fmla="val 16667"/>
            </a:avLst>
          </a:prstGeom>
          <a:solidFill>
            <a:schemeClr val="tx1"/>
          </a:solidFill>
          <a:ln w="952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1600" b="1" dirty="0" smtClean="0">
                <a:solidFill>
                  <a:schemeClr val="bg1"/>
                </a:solidFill>
              </a:rPr>
              <a:t>ODLUČUJU</a:t>
            </a:r>
            <a:r>
              <a:rPr lang="hr-HR" sz="2000" b="1" dirty="0" smtClean="0">
                <a:solidFill>
                  <a:schemeClr val="bg1"/>
                </a:solidFill>
              </a:rPr>
              <a:t> </a:t>
            </a:r>
            <a:r>
              <a:rPr lang="hr-HR" sz="2400" b="1" dirty="0" smtClean="0">
                <a:solidFill>
                  <a:schemeClr val="bg1"/>
                </a:solidFill>
              </a:rPr>
              <a:t>POTROŠAČI</a:t>
            </a:r>
            <a:endParaRPr lang="hr-HR" sz="2400" b="1" dirty="0">
              <a:solidFill>
                <a:schemeClr val="bg1"/>
              </a:solidFill>
            </a:endParaRPr>
          </a:p>
        </p:txBody>
      </p:sp>
      <p:sp>
        <p:nvSpPr>
          <p:cNvPr id="56" name="Rounded Rectangular Callout 55"/>
          <p:cNvSpPr/>
          <p:nvPr/>
        </p:nvSpPr>
        <p:spPr>
          <a:xfrm>
            <a:off x="5572132" y="5429264"/>
            <a:ext cx="2357454" cy="1143008"/>
          </a:xfrm>
          <a:prstGeom prst="wedgeRoundRectCallout">
            <a:avLst>
              <a:gd name="adj1" fmla="val -68437"/>
              <a:gd name="adj2" fmla="val -47682"/>
              <a:gd name="adj3" fmla="val 16667"/>
            </a:avLst>
          </a:prstGeom>
          <a:solidFill>
            <a:schemeClr val="tx1"/>
          </a:solidFill>
          <a:ln w="952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1600" b="1" dirty="0" smtClean="0">
                <a:solidFill>
                  <a:schemeClr val="bg1"/>
                </a:solidFill>
              </a:rPr>
              <a:t>ODLUČUJE</a:t>
            </a:r>
            <a:r>
              <a:rPr lang="hr-HR" sz="2000" b="1" dirty="0" smtClean="0">
                <a:solidFill>
                  <a:schemeClr val="bg1"/>
                </a:solidFill>
              </a:rPr>
              <a:t> </a:t>
            </a:r>
            <a:r>
              <a:rPr lang="hr-HR" sz="2400" b="1" dirty="0" smtClean="0">
                <a:solidFill>
                  <a:schemeClr val="bg1"/>
                </a:solidFill>
              </a:rPr>
              <a:t>KONKURENCIJA I TEHNOLOGIJA</a:t>
            </a:r>
            <a:endParaRPr lang="hr-HR" sz="24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"/>
                            </p:stCondLst>
                            <p:childTnLst>
                              <p:par>
                                <p:cTn id="1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250"/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25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750"/>
                            </p:stCondLst>
                            <p:childTnLst>
                              <p:par>
                                <p:cTn id="2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250"/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25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250"/>
                            </p:stCondLst>
                            <p:childTnLst>
                              <p:par>
                                <p:cTn id="4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250"/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25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500"/>
                            </p:stCondLst>
                            <p:childTnLst>
                              <p:par>
                                <p:cTn id="4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750"/>
                            </p:stCondLst>
                            <p:childTnLst>
                              <p:par>
                                <p:cTn id="5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250"/>
                                        <p:tgtEl>
                                          <p:spTgt spid="2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25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000"/>
                            </p:stCondLst>
                            <p:childTnLst>
                              <p:par>
                                <p:cTn id="5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2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5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250"/>
                            </p:stCondLst>
                            <p:childTnLst>
                              <p:par>
                                <p:cTn id="6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25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2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25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"/>
                            </p:stCondLst>
                            <p:childTnLst>
                              <p:par>
                                <p:cTn id="7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9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750"/>
                            </p:stCondLst>
                            <p:childTnLst>
                              <p:par>
                                <p:cTn id="8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3" dur="25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2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25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000"/>
                            </p:stCondLst>
                            <p:childTnLst>
                              <p:par>
                                <p:cTn id="9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250"/>
                            </p:stCondLst>
                            <p:childTnLst>
                              <p:par>
                                <p:cTn id="9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7" dur="250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25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25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250"/>
                                        <p:tgtEl>
                                          <p:spTgt spid="5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25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250"/>
                                        <p:tgtEl>
                                          <p:spTgt spid="5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250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4" dur="250"/>
                                        <p:tgtEl>
                                          <p:spTgt spid="5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25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build="allAtOnce" animBg="1"/>
      <p:bldP spid="5" grpId="0" build="allAtOnce" animBg="1"/>
      <p:bldP spid="6" grpId="0" build="allAtOnce" animBg="1"/>
      <p:bldP spid="13" grpId="0" animBg="1"/>
      <p:bldP spid="14" grpId="0" build="allAtOnce" animBg="1"/>
      <p:bldP spid="15" grpId="0" build="allAtOnce" animBg="1"/>
      <p:bldP spid="16" grpId="0" build="allAtOnce" animBg="1"/>
      <p:bldP spid="22" grpId="0" build="allAtOnce" animBg="1"/>
      <p:bldP spid="54" grpId="0" build="allAtOnce" animBg="1"/>
      <p:bldP spid="55" grpId="0" build="allAtOnce" animBg="1"/>
      <p:bldP spid="56" grpId="0" build="allAtOnce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 descr="mjesano_gospodarstvo.jpg"/>
          <p:cNvPicPr>
            <a:picLocks noChangeAspect="1"/>
          </p:cNvPicPr>
          <p:nvPr/>
        </p:nvPicPr>
        <p:blipFill>
          <a:blip r:embed="rId2" cstate="email"/>
          <a:srcRect/>
          <a:stretch>
            <a:fillRect/>
          </a:stretch>
        </p:blipFill>
        <p:spPr>
          <a:xfrm>
            <a:off x="6929454" y="2714620"/>
            <a:ext cx="2124000" cy="121444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7" name="Picture 36" descr="plansko_gospodarstvo.jpg"/>
          <p:cNvPicPr>
            <a:picLocks noChangeAspect="1"/>
          </p:cNvPicPr>
          <p:nvPr/>
        </p:nvPicPr>
        <p:blipFill>
          <a:blip r:embed="rId3" cstate="email"/>
          <a:srcRect/>
          <a:stretch>
            <a:fillRect/>
          </a:stretch>
        </p:blipFill>
        <p:spPr>
          <a:xfrm>
            <a:off x="4673630" y="2714620"/>
            <a:ext cx="2124000" cy="123186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9" name="Picture 2" descr="C:\Users\cornx\Desktop\Sociologija\slike\kultura\masai.jpg"/>
          <p:cNvPicPr>
            <a:picLocks noChangeAspect="1" noChangeArrowheads="1"/>
          </p:cNvPicPr>
          <p:nvPr/>
        </p:nvPicPr>
        <p:blipFill>
          <a:blip r:embed="rId4" cstate="email"/>
          <a:srcRect/>
          <a:stretch>
            <a:fillRect/>
          </a:stretch>
        </p:blipFill>
        <p:spPr bwMode="auto">
          <a:xfrm>
            <a:off x="142844" y="2714620"/>
            <a:ext cx="2143140" cy="123186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grpSp>
        <p:nvGrpSpPr>
          <p:cNvPr id="2" name="Group 42"/>
          <p:cNvGrpSpPr/>
          <p:nvPr/>
        </p:nvGrpSpPr>
        <p:grpSpPr>
          <a:xfrm>
            <a:off x="2417807" y="2714620"/>
            <a:ext cx="2124000" cy="1231200"/>
            <a:chOff x="2357422" y="3643314"/>
            <a:chExt cx="2124000" cy="1231200"/>
          </a:xfrm>
        </p:grpSpPr>
        <p:sp>
          <p:nvSpPr>
            <p:cNvPr id="41" name="Rectangle 40"/>
            <p:cNvSpPr/>
            <p:nvPr/>
          </p:nvSpPr>
          <p:spPr>
            <a:xfrm>
              <a:off x="2357422" y="3643314"/>
              <a:ext cx="2124000" cy="12312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r-HR" dirty="0"/>
            </a:p>
          </p:txBody>
        </p:sp>
        <p:pic>
          <p:nvPicPr>
            <p:cNvPr id="33" name="Picture 32" descr="pansko_gospodarstvo.png"/>
            <p:cNvPicPr>
              <a:picLocks noChangeAspect="1"/>
            </p:cNvPicPr>
            <p:nvPr/>
          </p:nvPicPr>
          <p:blipFill>
            <a:blip r:embed="rId5" cstate="email"/>
            <a:srcRect/>
            <a:stretch>
              <a:fillRect/>
            </a:stretch>
          </p:blipFill>
          <p:spPr>
            <a:xfrm flipH="1">
              <a:off x="2833609" y="3643314"/>
              <a:ext cx="1171626" cy="1231200"/>
            </a:xfrm>
            <a:prstGeom prst="rect">
              <a:avLst/>
            </a:prstGeom>
            <a:ln>
              <a:noFill/>
            </a:ln>
            <a:effectLst/>
          </p:spPr>
        </p:pic>
      </p:grpSp>
      <p:sp>
        <p:nvSpPr>
          <p:cNvPr id="13" name="Rectangle 12"/>
          <p:cNvSpPr/>
          <p:nvPr/>
        </p:nvSpPr>
        <p:spPr>
          <a:xfrm>
            <a:off x="2500298" y="285728"/>
            <a:ext cx="4071966" cy="642942"/>
          </a:xfrm>
          <a:prstGeom prst="rect">
            <a:avLst/>
          </a:prstGeom>
          <a:solidFill>
            <a:srgbClr val="C00000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TIPOVI GOSPODARSTAVA</a:t>
            </a:r>
            <a:endParaRPr lang="hr-HR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42844" y="1571612"/>
            <a:ext cx="2124000" cy="972000"/>
          </a:xfrm>
          <a:prstGeom prst="rect">
            <a:avLst/>
          </a:prstGeom>
          <a:solidFill>
            <a:srgbClr val="35961A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OBIČAJNO</a:t>
            </a:r>
            <a:endParaRPr lang="hr-H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399615" y="1571612"/>
            <a:ext cx="2124000" cy="972000"/>
          </a:xfrm>
          <a:prstGeom prst="rect">
            <a:avLst/>
          </a:prstGeom>
          <a:solidFill>
            <a:srgbClr val="35961A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KOMANDNO ILI PLANSKO</a:t>
            </a:r>
            <a:endParaRPr lang="hr-H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656386" y="1571612"/>
            <a:ext cx="2124000" cy="972000"/>
          </a:xfrm>
          <a:prstGeom prst="rect">
            <a:avLst/>
          </a:prstGeom>
          <a:solidFill>
            <a:srgbClr val="35961A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TRŽIŠNO</a:t>
            </a:r>
            <a:endParaRPr lang="hr-H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cxnSp>
        <p:nvCxnSpPr>
          <p:cNvPr id="17" name="Elbow Connector 16"/>
          <p:cNvCxnSpPr>
            <a:stCxn id="13" idx="2"/>
            <a:endCxn id="14" idx="0"/>
          </p:cNvCxnSpPr>
          <p:nvPr/>
        </p:nvCxnSpPr>
        <p:spPr>
          <a:xfrm rot="5400000">
            <a:off x="2549092" y="-415577"/>
            <a:ext cx="642942" cy="3331437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13" idx="2"/>
            <a:endCxn id="15" idx="0"/>
          </p:cNvCxnSpPr>
          <p:nvPr/>
        </p:nvCxnSpPr>
        <p:spPr>
          <a:xfrm rot="5400000">
            <a:off x="3692100" y="727431"/>
            <a:ext cx="642942" cy="1045421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/>
          <p:cNvCxnSpPr>
            <a:stCxn id="13" idx="2"/>
            <a:endCxn id="16" idx="0"/>
          </p:cNvCxnSpPr>
          <p:nvPr/>
        </p:nvCxnSpPr>
        <p:spPr>
          <a:xfrm rot="16200000" flipH="1">
            <a:off x="4775575" y="689375"/>
            <a:ext cx="642942" cy="1121531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6913156" y="1571612"/>
            <a:ext cx="2124000" cy="972000"/>
          </a:xfrm>
          <a:prstGeom prst="rect">
            <a:avLst/>
          </a:prstGeom>
          <a:solidFill>
            <a:srgbClr val="35961A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MJEŠOVITO</a:t>
            </a:r>
            <a:endParaRPr lang="hr-H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cxnSp>
        <p:nvCxnSpPr>
          <p:cNvPr id="25" name="Elbow Connector 24"/>
          <p:cNvCxnSpPr>
            <a:stCxn id="13" idx="2"/>
            <a:endCxn id="22" idx="0"/>
          </p:cNvCxnSpPr>
          <p:nvPr/>
        </p:nvCxnSpPr>
        <p:spPr>
          <a:xfrm rot="16200000" flipH="1">
            <a:off x="5934247" y="-469297"/>
            <a:ext cx="642942" cy="3438875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ounded Rectangular Callout 54"/>
          <p:cNvSpPr/>
          <p:nvPr/>
        </p:nvSpPr>
        <p:spPr>
          <a:xfrm>
            <a:off x="142844" y="3000372"/>
            <a:ext cx="5000660" cy="2500330"/>
          </a:xfrm>
          <a:prstGeom prst="wedgeRoundRectCallout">
            <a:avLst>
              <a:gd name="adj1" fmla="val -25466"/>
              <a:gd name="adj2" fmla="val -77128"/>
              <a:gd name="adj3" fmla="val 16667"/>
            </a:avLst>
          </a:prstGeom>
          <a:solidFill>
            <a:schemeClr val="tx1"/>
          </a:solidFill>
          <a:ln w="952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52000" indent="-252000">
              <a:buFont typeface="Arial" pitchFamily="34" charset="0"/>
              <a:buChar char="–"/>
            </a:pPr>
            <a:r>
              <a:rPr lang="hr-HR" sz="2000" dirty="0" smtClean="0">
                <a:solidFill>
                  <a:schemeClr val="bg1"/>
                </a:solidFill>
              </a:rPr>
              <a:t>proizvodnja </a:t>
            </a:r>
            <a:r>
              <a:rPr lang="hr-HR" sz="2000" b="1" dirty="0" smtClean="0">
                <a:solidFill>
                  <a:srgbClr val="FF0000"/>
                </a:solidFill>
              </a:rPr>
              <a:t>za vlastite potrebe</a:t>
            </a:r>
          </a:p>
          <a:p>
            <a:pPr marL="252000" indent="-252000">
              <a:buFont typeface="Arial" pitchFamily="34" charset="0"/>
              <a:buChar char="–"/>
            </a:pPr>
            <a:r>
              <a:rPr lang="hr-HR" sz="2000" dirty="0" smtClean="0">
                <a:solidFill>
                  <a:schemeClr val="bg1"/>
                </a:solidFill>
              </a:rPr>
              <a:t>prisutna u prošlosti</a:t>
            </a:r>
          </a:p>
          <a:p>
            <a:pPr marL="252000" indent="-252000">
              <a:buFont typeface="Arial" pitchFamily="34" charset="0"/>
              <a:buChar char="–"/>
            </a:pPr>
            <a:r>
              <a:rPr lang="hr-HR" sz="2000" dirty="0" smtClean="0">
                <a:solidFill>
                  <a:schemeClr val="bg1"/>
                </a:solidFill>
              </a:rPr>
              <a:t>jak utjecaj tradicije</a:t>
            </a:r>
          </a:p>
          <a:p>
            <a:pPr marL="252000" indent="-252000">
              <a:buFont typeface="Arial" pitchFamily="34" charset="0"/>
              <a:buChar char="–"/>
            </a:pPr>
            <a:r>
              <a:rPr lang="hr-HR" sz="2000" dirty="0" smtClean="0">
                <a:solidFill>
                  <a:schemeClr val="bg1"/>
                </a:solidFill>
              </a:rPr>
              <a:t>u </a:t>
            </a:r>
            <a:r>
              <a:rPr lang="hr-HR" sz="2000" b="1" dirty="0" smtClean="0">
                <a:solidFill>
                  <a:srgbClr val="FF0000"/>
                </a:solidFill>
              </a:rPr>
              <a:t>industrijski</a:t>
            </a:r>
            <a:r>
              <a:rPr lang="hr-HR" sz="2000" b="1" dirty="0" smtClean="0">
                <a:solidFill>
                  <a:schemeClr val="bg1"/>
                </a:solidFill>
              </a:rPr>
              <a:t> </a:t>
            </a:r>
            <a:r>
              <a:rPr lang="hr-HR" sz="2000" b="1" dirty="0" smtClean="0">
                <a:solidFill>
                  <a:srgbClr val="FF0000"/>
                </a:solidFill>
              </a:rPr>
              <a:t>nerazvijenim</a:t>
            </a:r>
            <a:r>
              <a:rPr lang="hr-HR" sz="2000" b="1" dirty="0" smtClean="0">
                <a:solidFill>
                  <a:schemeClr val="bg1"/>
                </a:solidFill>
              </a:rPr>
              <a:t> </a:t>
            </a:r>
            <a:r>
              <a:rPr lang="hr-HR" sz="2000" dirty="0" smtClean="0">
                <a:solidFill>
                  <a:schemeClr val="bg1"/>
                </a:solidFill>
              </a:rPr>
              <a:t>dijelovima svijeta gdje nema nacionalnog gospodarstva </a:t>
            </a:r>
            <a:r>
              <a:rPr lang="hr-HR" sz="2000" i="1" dirty="0" smtClean="0">
                <a:solidFill>
                  <a:schemeClr val="bg1"/>
                </a:solidFill>
              </a:rPr>
              <a:t>(Bangladeš, Etiopija, Somalija)</a:t>
            </a:r>
            <a:endParaRPr lang="hr-HR" sz="2000" dirty="0">
              <a:solidFill>
                <a:schemeClr val="bg1"/>
              </a:solidFill>
            </a:endParaRPr>
          </a:p>
        </p:txBody>
      </p:sp>
      <p:pic>
        <p:nvPicPr>
          <p:cNvPr id="27" name="Picture 2" descr="C:\Users\cornx\Desktop\Sociologija\slike\kultura\masai.jpg"/>
          <p:cNvPicPr>
            <a:picLocks noChangeAspect="1" noChangeArrowheads="1"/>
          </p:cNvPicPr>
          <p:nvPr/>
        </p:nvPicPr>
        <p:blipFill>
          <a:blip r:embed="rId6" cstate="email"/>
          <a:srcRect/>
          <a:stretch>
            <a:fillRect/>
          </a:stretch>
        </p:blipFill>
        <p:spPr bwMode="auto">
          <a:xfrm>
            <a:off x="5214942" y="3051660"/>
            <a:ext cx="3714776" cy="2377604"/>
          </a:xfrm>
          <a:prstGeom prst="rect">
            <a:avLst/>
          </a:prstGeom>
          <a:ln>
            <a:noFill/>
          </a:ln>
          <a:effectLst/>
        </p:spPr>
      </p:pic>
      <p:sp>
        <p:nvSpPr>
          <p:cNvPr id="31" name="Rounded Rectangular Callout 30"/>
          <p:cNvSpPr/>
          <p:nvPr/>
        </p:nvSpPr>
        <p:spPr>
          <a:xfrm>
            <a:off x="4143372" y="3000372"/>
            <a:ext cx="4857784" cy="2500330"/>
          </a:xfrm>
          <a:prstGeom prst="wedgeRoundRectCallout">
            <a:avLst>
              <a:gd name="adj1" fmla="val -50302"/>
              <a:gd name="adj2" fmla="val -74054"/>
              <a:gd name="adj3" fmla="val 16667"/>
            </a:avLst>
          </a:prstGeom>
          <a:solidFill>
            <a:schemeClr val="tx1"/>
          </a:solidFill>
          <a:ln w="952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52000" indent="-252000">
              <a:buFont typeface="Arial" pitchFamily="34" charset="0"/>
              <a:buChar char="–"/>
            </a:pPr>
            <a:r>
              <a:rPr lang="hr-HR" sz="2000" dirty="0" smtClean="0">
                <a:solidFill>
                  <a:schemeClr val="bg1"/>
                </a:solidFill>
              </a:rPr>
              <a:t>što, kako i za koga će se proizvoditi </a:t>
            </a:r>
            <a:r>
              <a:rPr lang="hr-HR" sz="2000" b="1" dirty="0" smtClean="0">
                <a:solidFill>
                  <a:srgbClr val="FF0000"/>
                </a:solidFill>
              </a:rPr>
              <a:t>odlučuje država</a:t>
            </a:r>
          </a:p>
          <a:p>
            <a:pPr marL="252000" indent="-252000">
              <a:buFont typeface="Arial" pitchFamily="34" charset="0"/>
              <a:buChar char="–"/>
            </a:pPr>
            <a:r>
              <a:rPr lang="hr-HR" sz="2000" dirty="0" smtClean="0">
                <a:solidFill>
                  <a:schemeClr val="bg1"/>
                </a:solidFill>
              </a:rPr>
              <a:t>plan donosi država </a:t>
            </a:r>
            <a:br>
              <a:rPr lang="hr-HR" sz="2000" dirty="0" smtClean="0">
                <a:solidFill>
                  <a:schemeClr val="bg1"/>
                </a:solidFill>
              </a:rPr>
            </a:br>
            <a:r>
              <a:rPr lang="hr-HR" sz="2000" i="1" dirty="0" smtClean="0">
                <a:solidFill>
                  <a:schemeClr val="bg1"/>
                </a:solidFill>
              </a:rPr>
              <a:t>(npr. Petoljetke u SSSR-u)</a:t>
            </a:r>
          </a:p>
          <a:p>
            <a:pPr marL="252000" indent="-252000">
              <a:buFont typeface="Arial" pitchFamily="34" charset="0"/>
              <a:buChar char="–"/>
            </a:pPr>
            <a:r>
              <a:rPr lang="hr-HR" sz="2000" dirty="0" smtClean="0">
                <a:solidFill>
                  <a:schemeClr val="bg1"/>
                </a:solidFill>
              </a:rPr>
              <a:t>u nekim područjima gospodarstva dominaciju može imati </a:t>
            </a:r>
            <a:r>
              <a:rPr lang="hr-HR" sz="2000" b="1" dirty="0" smtClean="0">
                <a:solidFill>
                  <a:schemeClr val="bg1"/>
                </a:solidFill>
              </a:rPr>
              <a:t>tržište</a:t>
            </a:r>
            <a:r>
              <a:rPr lang="hr-HR" sz="2000" dirty="0" smtClean="0">
                <a:solidFill>
                  <a:schemeClr val="bg1"/>
                </a:solidFill>
              </a:rPr>
              <a:t> </a:t>
            </a:r>
            <a:br>
              <a:rPr lang="hr-HR" sz="2000" dirty="0" smtClean="0">
                <a:solidFill>
                  <a:schemeClr val="bg1"/>
                </a:solidFill>
              </a:rPr>
            </a:br>
            <a:r>
              <a:rPr lang="hr-HR" sz="2000" i="1" dirty="0" smtClean="0">
                <a:solidFill>
                  <a:schemeClr val="bg1"/>
                </a:solidFill>
              </a:rPr>
              <a:t>(npr. u Kini proizvodnja tehnologije)</a:t>
            </a:r>
            <a:endParaRPr lang="hr-HR" sz="2000" b="1" i="1" dirty="0" smtClean="0">
              <a:solidFill>
                <a:schemeClr val="bg1"/>
              </a:solidFill>
            </a:endParaRPr>
          </a:p>
          <a:p>
            <a:pPr marL="252000" indent="-252000">
              <a:buFont typeface="Arial" pitchFamily="34" charset="0"/>
              <a:buChar char="–"/>
            </a:pPr>
            <a:endParaRPr lang="hr-HR" sz="2000" b="1" dirty="0">
              <a:solidFill>
                <a:schemeClr val="bg1"/>
              </a:solidFill>
            </a:endParaRPr>
          </a:p>
        </p:txBody>
      </p:sp>
      <p:pic>
        <p:nvPicPr>
          <p:cNvPr id="32" name="Picture 31" descr="pansko_gospodarstvo.png"/>
          <p:cNvPicPr>
            <a:picLocks noChangeAspect="1"/>
          </p:cNvPicPr>
          <p:nvPr/>
        </p:nvPicPr>
        <p:blipFill>
          <a:blip r:embed="rId7" cstate="email"/>
          <a:srcRect/>
          <a:stretch>
            <a:fillRect/>
          </a:stretch>
        </p:blipFill>
        <p:spPr>
          <a:xfrm flipH="1">
            <a:off x="1643042" y="3000372"/>
            <a:ext cx="2380936" cy="2502000"/>
          </a:xfrm>
          <a:prstGeom prst="rect">
            <a:avLst/>
          </a:prstGeom>
          <a:ln>
            <a:noFill/>
          </a:ln>
          <a:effectLst/>
        </p:spPr>
      </p:pic>
      <p:sp>
        <p:nvSpPr>
          <p:cNvPr id="34" name="Rounded Rectangular Callout 33"/>
          <p:cNvSpPr/>
          <p:nvPr/>
        </p:nvSpPr>
        <p:spPr>
          <a:xfrm>
            <a:off x="142844" y="3000372"/>
            <a:ext cx="4857784" cy="2500330"/>
          </a:xfrm>
          <a:prstGeom prst="wedgeRoundRectCallout">
            <a:avLst>
              <a:gd name="adj1" fmla="val 50007"/>
              <a:gd name="adj2" fmla="val -73573"/>
              <a:gd name="adj3" fmla="val 16667"/>
            </a:avLst>
          </a:prstGeom>
          <a:solidFill>
            <a:schemeClr val="tx1"/>
          </a:solidFill>
          <a:ln w="952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52000" indent="-252000">
              <a:buFont typeface="Arial" pitchFamily="34" charset="0"/>
              <a:buChar char="–"/>
            </a:pPr>
            <a:r>
              <a:rPr lang="hr-HR" sz="2000" dirty="0" smtClean="0">
                <a:solidFill>
                  <a:schemeClr val="bg1"/>
                </a:solidFill>
              </a:rPr>
              <a:t>dominira </a:t>
            </a:r>
            <a:r>
              <a:rPr lang="hr-HR" sz="2000" b="1" dirty="0" smtClean="0">
                <a:solidFill>
                  <a:srgbClr val="FF0000"/>
                </a:solidFill>
              </a:rPr>
              <a:t>načelo slobodnog tržišta</a:t>
            </a:r>
          </a:p>
          <a:p>
            <a:pPr marL="252000" indent="-252000">
              <a:buFont typeface="Arial" pitchFamily="34" charset="0"/>
              <a:buChar char="–"/>
            </a:pPr>
            <a:r>
              <a:rPr lang="pt-BR" sz="2000" dirty="0" smtClean="0">
                <a:solidFill>
                  <a:schemeClr val="bg1"/>
                </a:solidFill>
              </a:rPr>
              <a:t>cijena se formira na temelju </a:t>
            </a:r>
            <a:r>
              <a:rPr lang="pt-BR" sz="2000" b="1" dirty="0" smtClean="0">
                <a:solidFill>
                  <a:srgbClr val="FF0000"/>
                </a:solidFill>
              </a:rPr>
              <a:t>ponude</a:t>
            </a:r>
            <a:r>
              <a:rPr lang="pt-BR" sz="2000" dirty="0" smtClean="0">
                <a:solidFill>
                  <a:srgbClr val="FF0000"/>
                </a:solidFill>
              </a:rPr>
              <a:t> </a:t>
            </a:r>
            <a:r>
              <a:rPr lang="pt-BR" sz="2000" dirty="0" smtClean="0">
                <a:solidFill>
                  <a:schemeClr val="bg1"/>
                </a:solidFill>
              </a:rPr>
              <a:t>i </a:t>
            </a:r>
            <a:r>
              <a:rPr lang="pt-BR" sz="2000" b="1" dirty="0" smtClean="0">
                <a:solidFill>
                  <a:srgbClr val="FF0000"/>
                </a:solidFill>
              </a:rPr>
              <a:t>potražnje</a:t>
            </a:r>
            <a:endParaRPr lang="hr-HR" sz="2000" b="1" dirty="0" smtClean="0">
              <a:solidFill>
                <a:srgbClr val="FF0000"/>
              </a:solidFill>
            </a:endParaRPr>
          </a:p>
          <a:p>
            <a:pPr marL="252000" indent="-252000">
              <a:buFont typeface="Arial" pitchFamily="34" charset="0"/>
              <a:buChar char="–"/>
            </a:pPr>
            <a:r>
              <a:rPr lang="pt-BR" sz="2000" u="sng" dirty="0" smtClean="0">
                <a:solidFill>
                  <a:schemeClr val="bg1"/>
                </a:solidFill>
              </a:rPr>
              <a:t>mala ili gotovo nikakva uloga države</a:t>
            </a:r>
            <a:endParaRPr lang="hr-HR" sz="2000" u="sng" dirty="0" smtClean="0">
              <a:solidFill>
                <a:schemeClr val="bg1"/>
              </a:solidFill>
            </a:endParaRPr>
          </a:p>
          <a:p>
            <a:pPr marL="252000" indent="-252000">
              <a:buFont typeface="Arial" pitchFamily="34" charset="0"/>
              <a:buChar char="–"/>
            </a:pPr>
            <a:r>
              <a:rPr lang="pt-BR" sz="2000" dirty="0" smtClean="0">
                <a:solidFill>
                  <a:schemeClr val="bg1"/>
                </a:solidFill>
              </a:rPr>
              <a:t>pojedinci i privatna poduzeća donose odluke o proizvodnji roba koje im donose najveće profite</a:t>
            </a:r>
          </a:p>
          <a:p>
            <a:pPr marL="252000" indent="-252000">
              <a:buFont typeface="Arial" pitchFamily="34" charset="0"/>
              <a:buChar char="–"/>
            </a:pPr>
            <a:endParaRPr lang="pt-BR" sz="2000" dirty="0" smtClean="0">
              <a:solidFill>
                <a:schemeClr val="bg1"/>
              </a:solidFill>
            </a:endParaRPr>
          </a:p>
          <a:p>
            <a:pPr marL="252000" indent="-252000">
              <a:buFont typeface="Arial" pitchFamily="34" charset="0"/>
              <a:buChar char="–"/>
            </a:pPr>
            <a:endParaRPr lang="hr-HR" sz="2000" b="1" dirty="0">
              <a:solidFill>
                <a:schemeClr val="bg1"/>
              </a:solidFill>
            </a:endParaRPr>
          </a:p>
        </p:txBody>
      </p:sp>
      <p:pic>
        <p:nvPicPr>
          <p:cNvPr id="36" name="Picture 35" descr="plansko_gospodarstvo.jpg"/>
          <p:cNvPicPr>
            <a:picLocks noChangeAspect="1"/>
          </p:cNvPicPr>
          <p:nvPr/>
        </p:nvPicPr>
        <p:blipFill>
          <a:blip r:embed="rId8" cstate="email"/>
          <a:stretch>
            <a:fillRect/>
          </a:stretch>
        </p:blipFill>
        <p:spPr>
          <a:xfrm>
            <a:off x="5214942" y="3000372"/>
            <a:ext cx="3756757" cy="2502000"/>
          </a:xfrm>
          <a:prstGeom prst="rect">
            <a:avLst/>
          </a:prstGeom>
          <a:ln>
            <a:noFill/>
          </a:ln>
          <a:effectLst/>
        </p:spPr>
      </p:pic>
      <p:sp>
        <p:nvSpPr>
          <p:cNvPr id="38" name="Rounded Rectangular Callout 37"/>
          <p:cNvSpPr/>
          <p:nvPr/>
        </p:nvSpPr>
        <p:spPr>
          <a:xfrm>
            <a:off x="4357686" y="2928934"/>
            <a:ext cx="4643470" cy="2500330"/>
          </a:xfrm>
          <a:prstGeom prst="wedgeRoundRectCallout">
            <a:avLst>
              <a:gd name="adj1" fmla="val 26973"/>
              <a:gd name="adj2" fmla="val -76941"/>
              <a:gd name="adj3" fmla="val 16667"/>
            </a:avLst>
          </a:prstGeom>
          <a:solidFill>
            <a:schemeClr val="tx1"/>
          </a:solidFill>
          <a:ln w="952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52000" indent="-252000">
              <a:buFont typeface="Arial" pitchFamily="34" charset="0"/>
              <a:buChar char="–"/>
            </a:pPr>
            <a:r>
              <a:rPr lang="hr-HR" sz="2000" dirty="0" smtClean="0">
                <a:solidFill>
                  <a:schemeClr val="bg1"/>
                </a:solidFill>
              </a:rPr>
              <a:t>odluke se donose dijelom preko </a:t>
            </a:r>
            <a:r>
              <a:rPr lang="hr-HR" sz="2000" b="1" dirty="0" smtClean="0">
                <a:solidFill>
                  <a:srgbClr val="FF0000"/>
                </a:solidFill>
              </a:rPr>
              <a:t>tržišta</a:t>
            </a:r>
            <a:r>
              <a:rPr lang="hr-HR" sz="2000" dirty="0" smtClean="0">
                <a:solidFill>
                  <a:schemeClr val="bg1"/>
                </a:solidFill>
              </a:rPr>
              <a:t>, dijelom </a:t>
            </a:r>
            <a:r>
              <a:rPr lang="hr-HR" sz="2000" b="1" dirty="0" smtClean="0">
                <a:solidFill>
                  <a:srgbClr val="FF0000"/>
                </a:solidFill>
              </a:rPr>
              <a:t>državnom regulacijom </a:t>
            </a:r>
            <a:r>
              <a:rPr lang="hr-HR" sz="2000" dirty="0" smtClean="0">
                <a:solidFill>
                  <a:schemeClr val="bg1"/>
                </a:solidFill>
              </a:rPr>
              <a:t>i dijelom se zasnivaju na </a:t>
            </a:r>
            <a:r>
              <a:rPr lang="hr-HR" sz="2000" b="1" dirty="0" smtClean="0">
                <a:solidFill>
                  <a:srgbClr val="FF0000"/>
                </a:solidFill>
              </a:rPr>
              <a:t>običajima</a:t>
            </a:r>
          </a:p>
          <a:p>
            <a:pPr marL="252000" indent="-252000">
              <a:buFont typeface="Arial" pitchFamily="34" charset="0"/>
              <a:buChar char="–"/>
            </a:pPr>
            <a:r>
              <a:rPr lang="hr-HR" sz="2000" dirty="0" smtClean="0">
                <a:solidFill>
                  <a:schemeClr val="bg1"/>
                </a:solidFill>
              </a:rPr>
              <a:t>većina današnjih gospodarstava</a:t>
            </a:r>
          </a:p>
          <a:p>
            <a:pPr marL="252000" indent="-252000">
              <a:buFont typeface="Arial" pitchFamily="34" charset="0"/>
              <a:buChar char="–"/>
            </a:pPr>
            <a:r>
              <a:rPr lang="hr-HR" sz="2000" b="1" dirty="0" smtClean="0">
                <a:solidFill>
                  <a:srgbClr val="FF0000"/>
                </a:solidFill>
              </a:rPr>
              <a:t>država ispravlja neuspjeh tržišta </a:t>
            </a:r>
            <a:r>
              <a:rPr lang="hr-HR" sz="2000" dirty="0" smtClean="0">
                <a:solidFill>
                  <a:schemeClr val="bg1"/>
                </a:solidFill>
              </a:rPr>
              <a:t>i brine se o makroekonomskoj stabilnosti</a:t>
            </a:r>
          </a:p>
          <a:p>
            <a:pPr marL="252000" indent="-252000">
              <a:buFont typeface="Arial" pitchFamily="34" charset="0"/>
              <a:buChar char="–"/>
            </a:pPr>
            <a:endParaRPr lang="hr-HR" sz="2000" dirty="0" smtClean="0">
              <a:solidFill>
                <a:schemeClr val="bg1"/>
              </a:solidFill>
            </a:endParaRPr>
          </a:p>
          <a:p>
            <a:pPr marL="252000" indent="-252000">
              <a:buFont typeface="Arial" pitchFamily="34" charset="0"/>
              <a:buChar char="–"/>
            </a:pPr>
            <a:endParaRPr lang="hr-HR" sz="2000" dirty="0" smtClean="0">
              <a:solidFill>
                <a:schemeClr val="bg1"/>
              </a:solidFill>
            </a:endParaRPr>
          </a:p>
          <a:p>
            <a:pPr marL="252000" indent="-252000">
              <a:buFont typeface="Arial" pitchFamily="34" charset="0"/>
              <a:buChar char="–"/>
            </a:pPr>
            <a:endParaRPr lang="pt-BR" sz="2000" dirty="0" smtClean="0">
              <a:solidFill>
                <a:schemeClr val="bg1"/>
              </a:solidFill>
            </a:endParaRPr>
          </a:p>
        </p:txBody>
      </p:sp>
      <p:pic>
        <p:nvPicPr>
          <p:cNvPr id="39" name="Picture 38" descr="mjesano_gospodarstvo.jpg"/>
          <p:cNvPicPr>
            <a:picLocks noChangeAspect="1"/>
          </p:cNvPicPr>
          <p:nvPr/>
        </p:nvPicPr>
        <p:blipFill>
          <a:blip r:embed="rId9" cstate="email"/>
          <a:srcRect/>
          <a:stretch>
            <a:fillRect/>
          </a:stretch>
        </p:blipFill>
        <p:spPr>
          <a:xfrm>
            <a:off x="71406" y="3000372"/>
            <a:ext cx="4214842" cy="2502000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49" name="Picture 48" descr="visible_hand.png"/>
          <p:cNvPicPr>
            <a:picLocks noChangeAspect="1"/>
          </p:cNvPicPr>
          <p:nvPr/>
        </p:nvPicPr>
        <p:blipFill>
          <a:blip r:embed="rId10" cstate="email"/>
          <a:stretch>
            <a:fillRect/>
          </a:stretch>
        </p:blipFill>
        <p:spPr>
          <a:xfrm flipH="1">
            <a:off x="-285784" y="3999600"/>
            <a:ext cx="2858400" cy="28584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0" name="Rounded Rectangular Callout 49"/>
          <p:cNvSpPr/>
          <p:nvPr/>
        </p:nvSpPr>
        <p:spPr>
          <a:xfrm>
            <a:off x="2571736" y="3786190"/>
            <a:ext cx="4357718" cy="1800000"/>
          </a:xfrm>
          <a:prstGeom prst="wedgeRoundRectCallout">
            <a:avLst>
              <a:gd name="adj1" fmla="val -65386"/>
              <a:gd name="adj2" fmla="val -1682"/>
              <a:gd name="adj3" fmla="val 16667"/>
            </a:avLst>
          </a:prstGeom>
          <a:solidFill>
            <a:schemeClr val="tx1"/>
          </a:solidFill>
          <a:ln w="952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52000" indent="-252000">
              <a:buFont typeface="Arial" pitchFamily="34" charset="0"/>
              <a:buChar char="–"/>
            </a:pPr>
            <a:r>
              <a:rPr lang="hr-HR" sz="2000" dirty="0" smtClean="0">
                <a:solidFill>
                  <a:schemeClr val="bg1"/>
                </a:solidFill>
              </a:rPr>
              <a:t>kad se </a:t>
            </a:r>
            <a:r>
              <a:rPr lang="hr-HR" sz="2000" b="1" dirty="0" smtClean="0">
                <a:solidFill>
                  <a:srgbClr val="FF0000"/>
                </a:solidFill>
              </a:rPr>
              <a:t>država upliće </a:t>
            </a:r>
            <a:r>
              <a:rPr lang="hr-HR" sz="2000" dirty="0" smtClean="0">
                <a:solidFill>
                  <a:schemeClr val="bg1"/>
                </a:solidFill>
              </a:rPr>
              <a:t>u tržište putem zakona </a:t>
            </a:r>
            <a:r>
              <a:rPr lang="hr-HR" sz="2000" i="1" dirty="0" smtClean="0">
                <a:solidFill>
                  <a:schemeClr val="bg1"/>
                </a:solidFill>
              </a:rPr>
              <a:t>(poreza, subvencija, poticaja, kamata)</a:t>
            </a:r>
            <a:r>
              <a:rPr lang="hr-HR" sz="2000" dirty="0" smtClean="0">
                <a:solidFill>
                  <a:schemeClr val="bg1"/>
                </a:solidFill>
              </a:rPr>
              <a:t> to se zove </a:t>
            </a:r>
            <a:r>
              <a:rPr lang="hr-HR" sz="2000" b="1" dirty="0" smtClean="0">
                <a:solidFill>
                  <a:srgbClr val="FF0000"/>
                </a:solidFill>
              </a:rPr>
              <a:t>DRŽAVNI INTERVENCIONIZAM</a:t>
            </a:r>
            <a:r>
              <a:rPr lang="hr-HR" sz="2000" dirty="0" smtClean="0">
                <a:solidFill>
                  <a:srgbClr val="FF0000"/>
                </a:solidFill>
              </a:rPr>
              <a:t> </a:t>
            </a:r>
            <a:r>
              <a:rPr lang="hr-HR" sz="2000" dirty="0" smtClean="0">
                <a:solidFill>
                  <a:schemeClr val="bg1"/>
                </a:solidFill>
              </a:rPr>
              <a:t>ili </a:t>
            </a:r>
            <a:r>
              <a:rPr lang="hr-HR" sz="2000" b="1" dirty="0" smtClean="0">
                <a:solidFill>
                  <a:srgbClr val="FF0000"/>
                </a:solidFill>
              </a:rPr>
              <a:t>UTJECAJ</a:t>
            </a:r>
            <a:r>
              <a:rPr lang="hr-HR" sz="2000" dirty="0" smtClean="0">
                <a:solidFill>
                  <a:schemeClr val="bg1"/>
                </a:solidFill>
              </a:rPr>
              <a:t> </a:t>
            </a:r>
            <a:r>
              <a:rPr lang="hr-HR" sz="2000" b="1" dirty="0" smtClean="0">
                <a:solidFill>
                  <a:srgbClr val="FF0000"/>
                </a:solidFill>
              </a:rPr>
              <a:t>VIDLJIVE RUKE</a:t>
            </a:r>
          </a:p>
        </p:txBody>
      </p:sp>
      <p:sp>
        <p:nvSpPr>
          <p:cNvPr id="51" name="Rounded Rectangular Callout 50"/>
          <p:cNvSpPr/>
          <p:nvPr/>
        </p:nvSpPr>
        <p:spPr>
          <a:xfrm>
            <a:off x="2285984" y="5714992"/>
            <a:ext cx="4643470" cy="857280"/>
          </a:xfrm>
          <a:prstGeom prst="wedgeRoundRectCallout">
            <a:avLst>
              <a:gd name="adj1" fmla="val 56933"/>
              <a:gd name="adj2" fmla="val -36927"/>
              <a:gd name="adj3" fmla="val 16667"/>
            </a:avLst>
          </a:prstGeom>
          <a:solidFill>
            <a:schemeClr val="tx1"/>
          </a:solidFill>
          <a:ln w="952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52000" indent="-252000">
              <a:buFont typeface="Arial" pitchFamily="34" charset="0"/>
              <a:buChar char="–"/>
            </a:pPr>
            <a:r>
              <a:rPr lang="hr-HR" sz="2000" dirty="0" smtClean="0">
                <a:solidFill>
                  <a:schemeClr val="bg1"/>
                </a:solidFill>
              </a:rPr>
              <a:t>tamo gdje se </a:t>
            </a:r>
            <a:r>
              <a:rPr lang="hr-HR" sz="2000" b="1" dirty="0" smtClean="0">
                <a:solidFill>
                  <a:srgbClr val="FF0000"/>
                </a:solidFill>
              </a:rPr>
              <a:t>država ne upliće </a:t>
            </a:r>
            <a:r>
              <a:rPr lang="hr-HR" sz="2000" dirty="0" smtClean="0">
                <a:solidFill>
                  <a:schemeClr val="bg1"/>
                </a:solidFill>
              </a:rPr>
              <a:t>kažemo da djeluje </a:t>
            </a:r>
            <a:r>
              <a:rPr lang="hr-HR" sz="2000" b="1" dirty="0" smtClean="0">
                <a:solidFill>
                  <a:srgbClr val="FF0000"/>
                </a:solidFill>
              </a:rPr>
              <a:t>TRŽIŠTE NEVIDLJIVE RUKE</a:t>
            </a:r>
            <a:endParaRPr lang="hr-HR" sz="2000" dirty="0" smtClean="0">
              <a:solidFill>
                <a:schemeClr val="bg1"/>
              </a:solidFill>
            </a:endParaRPr>
          </a:p>
        </p:txBody>
      </p:sp>
      <p:pic>
        <p:nvPicPr>
          <p:cNvPr id="52" name="Picture 51" descr="invisible_hand.png"/>
          <p:cNvPicPr>
            <a:picLocks noChangeAspect="1"/>
          </p:cNvPicPr>
          <p:nvPr/>
        </p:nvPicPr>
        <p:blipFill>
          <a:blip r:embed="rId11" cstate="email"/>
          <a:stretch>
            <a:fillRect/>
          </a:stretch>
        </p:blipFill>
        <p:spPr>
          <a:xfrm>
            <a:off x="6571384" y="3999600"/>
            <a:ext cx="2858400" cy="28584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"/>
                            </p:stCondLst>
                            <p:childTnLst>
                              <p:par>
                                <p:cTn id="1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250"/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25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750"/>
                            </p:stCondLst>
                            <p:childTnLst>
                              <p:par>
                                <p:cTn id="2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250"/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25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250"/>
                            </p:stCondLst>
                            <p:childTnLst>
                              <p:par>
                                <p:cTn id="3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250"/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25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500"/>
                            </p:stCondLst>
                            <p:childTnLst>
                              <p:par>
                                <p:cTn id="4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750"/>
                            </p:stCondLst>
                            <p:childTnLst>
                              <p:par>
                                <p:cTn id="4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250"/>
                                        <p:tgtEl>
                                          <p:spTgt spid="2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25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250"/>
                                        <p:tgtEl>
                                          <p:spTgt spid="5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50"/>
                            </p:stCondLst>
                            <p:childTnLst>
                              <p:par>
                                <p:cTn id="6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25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250"/>
                                        <p:tgtEl>
                                          <p:spTgt spid="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750"/>
                            </p:stCondLst>
                            <p:childTnLst>
                              <p:par>
                                <p:cTn id="7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250"/>
                                        <p:tgtEl>
                                          <p:spTgt spid="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000"/>
                            </p:stCondLst>
                            <p:childTnLst>
                              <p:par>
                                <p:cTn id="7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250"/>
                                        <p:tgtEl>
                                          <p:spTgt spid="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25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250"/>
                                        <p:tgtEl>
                                          <p:spTgt spid="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250"/>
                                        <p:tgtEl>
                                          <p:spTgt spid="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250"/>
                                        <p:tgtEl>
                                          <p:spTgt spid="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250"/>
                                        <p:tgtEl>
                                          <p:spTgt spid="5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250"/>
                            </p:stCondLst>
                            <p:childTnLst>
                              <p:par>
                                <p:cTn id="9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500"/>
                            </p:stCondLst>
                            <p:childTnLst>
                              <p:par>
                                <p:cTn id="10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4" dur="250"/>
                                        <p:tgtEl>
                                          <p:spTgt spid="3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750"/>
                            </p:stCondLst>
                            <p:childTnLst>
                              <p:par>
                                <p:cTn id="10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25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250"/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1250"/>
                            </p:stCondLst>
                            <p:childTnLst>
                              <p:par>
                                <p:cTn id="1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250"/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3" dur="25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6" dur="250"/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9" dur="250"/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2" dur="250"/>
                                        <p:tgtEl>
                                          <p:spTgt spid="3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5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250"/>
                            </p:stCondLst>
                            <p:childTnLst>
                              <p:par>
                                <p:cTn id="1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500"/>
                            </p:stCondLst>
                            <p:childTnLst>
                              <p:par>
                                <p:cTn id="14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4" dur="250"/>
                                        <p:tgtEl>
                                          <p:spTgt spid="3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750"/>
                            </p:stCondLst>
                            <p:childTnLst>
                              <p:par>
                                <p:cTn id="1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1" dur="25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1000"/>
                            </p:stCondLst>
                            <p:childTnLst>
                              <p:par>
                                <p:cTn id="1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5" dur="250"/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1250"/>
                            </p:stCondLst>
                            <p:childTnLst>
                              <p:par>
                                <p:cTn id="1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9" dur="250"/>
                                        <p:tgtEl>
                                          <p:spTgt spid="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1500"/>
                            </p:stCondLst>
                            <p:childTnLst>
                              <p:par>
                                <p:cTn id="16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3" dur="250"/>
                                        <p:tgtEl>
                                          <p:spTgt spid="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7" dur="25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0" dur="250"/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3" dur="250"/>
                                        <p:tgtEl>
                                          <p:spTgt spid="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6" dur="250"/>
                                        <p:tgtEl>
                                          <p:spTgt spid="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9" dur="250"/>
                                        <p:tgtEl>
                                          <p:spTgt spid="3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2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" fill="hold">
                            <p:stCondLst>
                              <p:cond delay="250"/>
                            </p:stCondLst>
                            <p:childTnLst>
                              <p:par>
                                <p:cTn id="1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8" fill="hold">
                            <p:stCondLst>
                              <p:cond delay="500"/>
                            </p:stCondLst>
                            <p:childTnLst>
                              <p:par>
                                <p:cTn id="18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1" dur="250"/>
                                        <p:tgtEl>
                                          <p:spTgt spid="3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4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5" fill="hold">
                            <p:stCondLst>
                              <p:cond delay="750"/>
                            </p:stCondLst>
                            <p:childTnLst>
                              <p:par>
                                <p:cTn id="19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8" dur="25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2" dur="250"/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3" fill="hold">
                            <p:stCondLst>
                              <p:cond delay="1250"/>
                            </p:stCondLst>
                            <p:childTnLst>
                              <p:par>
                                <p:cTn id="20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6" dur="250"/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0" dur="25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3" dur="250"/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6" dur="250"/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9" dur="250"/>
                                        <p:tgtEl>
                                          <p:spTgt spid="3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2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4" fill="hold">
                            <p:stCondLst>
                              <p:cond delay="250"/>
                            </p:stCondLst>
                            <p:childTnLst>
                              <p:par>
                                <p:cTn id="2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7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8" fill="hold">
                      <p:stCondLst>
                        <p:cond delay="indefinite"/>
                      </p:stCondLst>
                      <p:childTnLst>
                        <p:par>
                          <p:cTn id="229" fill="hold">
                            <p:stCondLst>
                              <p:cond delay="0"/>
                            </p:stCondLst>
                            <p:childTnLst>
                              <p:par>
                                <p:cTn id="2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2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3" fill="hold">
                            <p:stCondLst>
                              <p:cond delay="250"/>
                            </p:stCondLst>
                            <p:childTnLst>
                              <p:par>
                                <p:cTn id="2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6" dur="2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7" fill="hold">
                      <p:stCondLst>
                        <p:cond delay="indefinite"/>
                      </p:stCondLst>
                      <p:childTnLst>
                        <p:par>
                          <p:cTn id="238" fill="hold">
                            <p:stCondLst>
                              <p:cond delay="0"/>
                            </p:stCondLst>
                            <p:childTnLst>
                              <p:par>
                                <p:cTn id="2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1" dur="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2" fill="hold">
                      <p:stCondLst>
                        <p:cond delay="indefinite"/>
                      </p:stCondLst>
                      <p:childTnLst>
                        <p:par>
                          <p:cTn id="243" fill="hold">
                            <p:stCondLst>
                              <p:cond delay="0"/>
                            </p:stCondLst>
                            <p:childTnLst>
                              <p:par>
                                <p:cTn id="244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6" dur="2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build="allAtOnce" animBg="1"/>
      <p:bldP spid="15" grpId="0" build="allAtOnce" animBg="1"/>
      <p:bldP spid="16" grpId="0" build="allAtOnce" animBg="1"/>
      <p:bldP spid="22" grpId="0" build="allAtOnce" animBg="1"/>
      <p:bldP spid="55" grpId="0" build="allAtOnce" animBg="1"/>
      <p:bldP spid="55" grpId="1" build="allAtOnce" animBg="1"/>
      <p:bldP spid="31" grpId="0" build="allAtOnce" animBg="1"/>
      <p:bldP spid="31" grpId="1" build="allAtOnce" animBg="1"/>
      <p:bldP spid="34" grpId="0" build="allAtOnce" animBg="1"/>
      <p:bldP spid="34" grpId="1" build="allAtOnce" animBg="1"/>
      <p:bldP spid="38" grpId="0" build="allAtOnce" animBg="1"/>
      <p:bldP spid="38" grpId="1" build="allAtOnce" animBg="1"/>
      <p:bldP spid="50" grpId="0" animBg="1"/>
      <p:bldP spid="51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401080" cy="868346"/>
          </a:xfrm>
        </p:spPr>
        <p:txBody>
          <a:bodyPr>
            <a:no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4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POJMOVI</a:t>
            </a:r>
            <a:endParaRPr lang="hr-HR" sz="44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0" y="928670"/>
            <a:ext cx="9144032" cy="5929330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  <a:buSzPct val="100000"/>
              <a:buFont typeface="Arial" pitchFamily="34" charset="0"/>
              <a:buChar char="−"/>
            </a:pPr>
            <a:r>
              <a:rPr lang="hr-HR" sz="2400" b="1" dirty="0" smtClean="0">
                <a:latin typeface="Calibri" pitchFamily="34" charset="0"/>
                <a:cs typeface="Calibri" pitchFamily="34" charset="0"/>
              </a:rPr>
              <a:t>TEMELJNA EKONOMSKA PITANJA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 </a:t>
            </a:r>
            <a:br>
              <a:rPr lang="hr-HR" sz="2400" dirty="0" smtClean="0">
                <a:latin typeface="Calibri" pitchFamily="34" charset="0"/>
                <a:cs typeface="Calibri" pitchFamily="34" charset="0"/>
              </a:rPr>
            </a:br>
            <a:r>
              <a:rPr lang="hr-HR" sz="2400" dirty="0" smtClean="0">
                <a:latin typeface="Calibri" pitchFamily="34" charset="0"/>
                <a:cs typeface="Calibri" pitchFamily="34" charset="0"/>
              </a:rPr>
              <a:t>1. </a:t>
            </a:r>
            <a:r>
              <a:rPr lang="hr-HR" sz="24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ŠTO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 proizvoditi</a:t>
            </a:r>
            <a:br>
              <a:rPr lang="hr-HR" sz="2400" dirty="0" smtClean="0">
                <a:latin typeface="Calibri" pitchFamily="34" charset="0"/>
                <a:cs typeface="Calibri" pitchFamily="34" charset="0"/>
              </a:rPr>
            </a:br>
            <a:r>
              <a:rPr lang="hr-HR" sz="2400" dirty="0" smtClean="0">
                <a:latin typeface="Calibri" pitchFamily="34" charset="0"/>
                <a:cs typeface="Calibri" pitchFamily="34" charset="0"/>
              </a:rPr>
              <a:t>2. </a:t>
            </a:r>
            <a:r>
              <a:rPr lang="hr-HR" sz="24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ZA KOGA 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proizvoditi</a:t>
            </a:r>
            <a:br>
              <a:rPr lang="hr-HR" sz="2400" dirty="0" smtClean="0">
                <a:latin typeface="Calibri" pitchFamily="34" charset="0"/>
                <a:cs typeface="Calibri" pitchFamily="34" charset="0"/>
              </a:rPr>
            </a:br>
            <a:r>
              <a:rPr lang="hr-HR" sz="2400" dirty="0" smtClean="0">
                <a:latin typeface="Calibri" pitchFamily="34" charset="0"/>
                <a:cs typeface="Calibri" pitchFamily="34" charset="0"/>
              </a:rPr>
              <a:t>3. </a:t>
            </a:r>
            <a:r>
              <a:rPr lang="hr-HR" sz="24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NA KOJI NAČIN 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proizvoditi</a:t>
            </a:r>
          </a:p>
          <a:p>
            <a:pPr>
              <a:spcBef>
                <a:spcPts val="1800"/>
              </a:spcBef>
              <a:buSzPct val="100000"/>
              <a:buFont typeface="Arial" pitchFamily="34" charset="0"/>
              <a:buChar char="−"/>
            </a:pPr>
            <a:r>
              <a:rPr lang="hr-HR" sz="2400" b="1" dirty="0" smtClean="0">
                <a:latin typeface="Calibri" pitchFamily="34" charset="0"/>
                <a:cs typeface="Calibri" pitchFamily="34" charset="0"/>
              </a:rPr>
              <a:t>ALTERNATIVNI EKONOMSKI SUSTAVI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hr-HR" sz="2000" dirty="0" smtClean="0">
                <a:latin typeface="Calibri" pitchFamily="34" charset="0"/>
                <a:cs typeface="Calibri" pitchFamily="34" charset="0"/>
              </a:rPr>
              <a:t>(tipovi gospodarstava)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/>
            </a:r>
            <a:br>
              <a:rPr lang="hr-HR" sz="2400" dirty="0" smtClean="0">
                <a:latin typeface="Calibri" pitchFamily="34" charset="0"/>
                <a:cs typeface="Calibri" pitchFamily="34" charset="0"/>
              </a:rPr>
            </a:br>
            <a:r>
              <a:rPr lang="hr-HR" sz="2400" dirty="0" smtClean="0">
                <a:latin typeface="Calibri" pitchFamily="34" charset="0"/>
                <a:cs typeface="Calibri" pitchFamily="34" charset="0"/>
              </a:rPr>
              <a:t>1. </a:t>
            </a:r>
            <a:r>
              <a:rPr lang="hr-HR" sz="24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OBIČAJNO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/>
            </a:r>
            <a:br>
              <a:rPr lang="hr-HR" sz="2400" dirty="0" smtClean="0">
                <a:latin typeface="Calibri" pitchFamily="34" charset="0"/>
                <a:cs typeface="Calibri" pitchFamily="34" charset="0"/>
              </a:rPr>
            </a:br>
            <a:r>
              <a:rPr lang="hr-HR" sz="2400" dirty="0" smtClean="0">
                <a:latin typeface="Calibri" pitchFamily="34" charset="0"/>
                <a:cs typeface="Calibri" pitchFamily="34" charset="0"/>
              </a:rPr>
              <a:t>2. </a:t>
            </a:r>
            <a:r>
              <a:rPr lang="hr-HR" sz="24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KOMANDNO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 ILI </a:t>
            </a:r>
            <a:r>
              <a:rPr lang="hr-HR" sz="24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PLANSKO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/>
            </a:r>
            <a:br>
              <a:rPr lang="hr-HR" sz="2400" dirty="0" smtClean="0">
                <a:latin typeface="Calibri" pitchFamily="34" charset="0"/>
                <a:cs typeface="Calibri" pitchFamily="34" charset="0"/>
              </a:rPr>
            </a:br>
            <a:r>
              <a:rPr lang="hr-HR" sz="2400" dirty="0" smtClean="0">
                <a:latin typeface="Calibri" pitchFamily="34" charset="0"/>
                <a:cs typeface="Calibri" pitchFamily="34" charset="0"/>
              </a:rPr>
              <a:t>3. </a:t>
            </a:r>
            <a:r>
              <a:rPr lang="hr-HR" sz="24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TRŽIŠNO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/>
            </a:r>
            <a:br>
              <a:rPr lang="hr-HR" sz="2400" dirty="0" smtClean="0">
                <a:latin typeface="Calibri" pitchFamily="34" charset="0"/>
                <a:cs typeface="Calibri" pitchFamily="34" charset="0"/>
              </a:rPr>
            </a:br>
            <a:r>
              <a:rPr lang="hr-HR" sz="2400" dirty="0" smtClean="0">
                <a:latin typeface="Calibri" pitchFamily="34" charset="0"/>
                <a:cs typeface="Calibri" pitchFamily="34" charset="0"/>
              </a:rPr>
              <a:t>4. </a:t>
            </a:r>
            <a:r>
              <a:rPr lang="hr-HR" sz="24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MJEŠOVITO</a:t>
            </a:r>
          </a:p>
          <a:p>
            <a:pPr>
              <a:spcBef>
                <a:spcPts val="1800"/>
              </a:spcBef>
              <a:buSzPct val="100000"/>
              <a:buFont typeface="Arial" pitchFamily="34" charset="0"/>
              <a:buChar char="−"/>
            </a:pP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DRŽAVNI INTERVENCIONIZAM 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– kad se </a:t>
            </a:r>
            <a:r>
              <a:rPr lang="hr-HR" sz="2400" b="1" dirty="0" smtClean="0">
                <a:latin typeface="Calibri" pitchFamily="34" charset="0"/>
                <a:cs typeface="Calibri" pitchFamily="34" charset="0"/>
              </a:rPr>
              <a:t>država upliće 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u tržište putem zakona (poreza, subvencija, kamata) – </a:t>
            </a:r>
            <a:r>
              <a:rPr lang="hr-HR" sz="2400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utjecaj vidljive ruke</a:t>
            </a:r>
            <a:endParaRPr lang="hr-HR" sz="2400" b="1" dirty="0" smtClean="0">
              <a:solidFill>
                <a:srgbClr val="FFC000"/>
              </a:solidFill>
              <a:latin typeface="Calibri" pitchFamily="34" charset="0"/>
              <a:cs typeface="Calibri" pitchFamily="34" charset="0"/>
            </a:endParaRPr>
          </a:p>
          <a:p>
            <a:pPr>
              <a:spcBef>
                <a:spcPts val="1800"/>
              </a:spcBef>
              <a:buSzPct val="100000"/>
              <a:buFont typeface="Arial" pitchFamily="34" charset="0"/>
              <a:buChar char="−"/>
            </a:pP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TRŽIŠTE NEVIDLJIVE RUKE 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– </a:t>
            </a:r>
            <a:r>
              <a:rPr lang="hr-HR" sz="2400" b="1" dirty="0" smtClean="0">
                <a:latin typeface="Calibri" pitchFamily="34" charset="0"/>
                <a:cs typeface="Calibri" pitchFamily="34" charset="0"/>
              </a:rPr>
              <a:t>država se ne upliće </a:t>
            </a:r>
            <a:r>
              <a:rPr lang="hr-HR" sz="2400" i="1" dirty="0" smtClean="0">
                <a:latin typeface="Calibri" pitchFamily="34" charset="0"/>
                <a:cs typeface="Calibri" pitchFamily="34" charset="0"/>
              </a:rPr>
              <a:t>(laissez-faire)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, </a:t>
            </a:r>
            <a:r>
              <a:rPr lang="hr-HR" sz="2400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pojedinci odlučuju 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što, za koga i na koji način proizvoditi</a:t>
            </a:r>
            <a:endParaRPr lang="hr-HR" sz="2400" b="1" dirty="0" smtClean="0">
              <a:solidFill>
                <a:srgbClr val="FFC000"/>
              </a:solidFill>
              <a:latin typeface="Calibri" pitchFamily="34" charset="0"/>
              <a:cs typeface="Calibri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686800" cy="868346"/>
          </a:xfrm>
        </p:spPr>
        <p:txBody>
          <a:bodyPr>
            <a:no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34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TRŽIŠTE</a:t>
            </a:r>
            <a:endParaRPr lang="hr-HR" sz="34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0" y="1028062"/>
            <a:ext cx="9144000" cy="4489170"/>
          </a:xfrm>
        </p:spPr>
        <p:txBody>
          <a:bodyPr>
            <a:normAutofit/>
          </a:bodyPr>
          <a:lstStyle/>
          <a:p>
            <a:pPr marL="136525" indent="0">
              <a:spcBef>
                <a:spcPts val="2400"/>
              </a:spcBef>
              <a:buSzPct val="100000"/>
              <a:buNone/>
            </a:pPr>
            <a:r>
              <a:rPr lang="hr-HR" b="1" dirty="0" smtClean="0">
                <a:solidFill>
                  <a:srgbClr val="FFC000"/>
                </a:solidFill>
                <a:latin typeface="+mn-lt"/>
              </a:rPr>
              <a:t>TRŽIŠTE</a:t>
            </a:r>
            <a:r>
              <a:rPr lang="hr-HR" sz="2400" b="1" dirty="0" smtClean="0">
                <a:solidFill>
                  <a:srgbClr val="FFC000"/>
                </a:solidFill>
                <a:latin typeface="+mn-lt"/>
              </a:rPr>
              <a:t> – mjesto </a:t>
            </a:r>
            <a:r>
              <a:rPr lang="hr-HR" sz="2400" dirty="0" smtClean="0">
                <a:solidFill>
                  <a:prstClr val="white"/>
                </a:solidFill>
                <a:latin typeface="+mn-lt"/>
              </a:rPr>
              <a:t>sučeljavanja ponude i potražnje i formiranja cijena</a:t>
            </a:r>
            <a:endParaRPr lang="hr-HR" sz="2000" dirty="0" smtClean="0">
              <a:solidFill>
                <a:prstClr val="white"/>
              </a:solidFill>
              <a:latin typeface="+mn-lt"/>
            </a:endParaRPr>
          </a:p>
          <a:p>
            <a:pPr lvl="1">
              <a:spcBef>
                <a:spcPts val="2400"/>
              </a:spcBef>
              <a:buSzPct val="100000"/>
              <a:buFont typeface="Arial" pitchFamily="34" charset="0"/>
              <a:buChar char="−"/>
            </a:pPr>
            <a:r>
              <a:rPr lang="hr-HR" dirty="0" smtClean="0">
                <a:solidFill>
                  <a:prstClr val="white"/>
                </a:solidFill>
                <a:latin typeface="+mn-lt"/>
              </a:rPr>
              <a:t>tržište je </a:t>
            </a: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mehanizam</a:t>
            </a:r>
            <a:r>
              <a:rPr lang="hr-HR" dirty="0" smtClean="0">
                <a:solidFill>
                  <a:prstClr val="white"/>
                </a:solidFill>
                <a:latin typeface="+mn-lt"/>
              </a:rPr>
              <a:t> putem kojeg kupci i prodavači </a:t>
            </a:r>
            <a:r>
              <a:rPr lang="hr-HR" b="1" dirty="0" smtClean="0">
                <a:solidFill>
                  <a:srgbClr val="FFC000"/>
                </a:solidFill>
                <a:latin typeface="+mn-lt"/>
              </a:rPr>
              <a:t>određuju cijenu</a:t>
            </a:r>
            <a:r>
              <a:rPr lang="hr-HR" dirty="0" smtClean="0">
                <a:solidFill>
                  <a:srgbClr val="FFC000"/>
                </a:solidFill>
                <a:latin typeface="+mn-lt"/>
              </a:rPr>
              <a:t> </a:t>
            </a:r>
            <a:r>
              <a:rPr lang="hr-HR" dirty="0" smtClean="0">
                <a:solidFill>
                  <a:prstClr val="white"/>
                </a:solidFill>
                <a:latin typeface="+mn-lt"/>
              </a:rPr>
              <a:t>i </a:t>
            </a:r>
            <a:r>
              <a:rPr lang="hr-HR" b="1" dirty="0" smtClean="0">
                <a:solidFill>
                  <a:srgbClr val="FFC000"/>
                </a:solidFill>
                <a:latin typeface="+mn-lt"/>
              </a:rPr>
              <a:t>količinu</a:t>
            </a:r>
            <a:r>
              <a:rPr lang="hr-HR" dirty="0" smtClean="0">
                <a:solidFill>
                  <a:srgbClr val="FFC000"/>
                </a:solidFill>
                <a:latin typeface="+mn-lt"/>
              </a:rPr>
              <a:t> </a:t>
            </a:r>
            <a:r>
              <a:rPr lang="hr-HR" dirty="0" smtClean="0">
                <a:solidFill>
                  <a:prstClr val="white"/>
                </a:solidFill>
                <a:latin typeface="+mn-lt"/>
              </a:rPr>
              <a:t>nekog dobra</a:t>
            </a:r>
          </a:p>
          <a:p>
            <a:pPr lvl="1">
              <a:spcBef>
                <a:spcPts val="1200"/>
              </a:spcBef>
              <a:buSzPct val="100000"/>
              <a:buFont typeface="Arial" pitchFamily="34" charset="0"/>
              <a:buChar char="−"/>
            </a:pPr>
            <a:r>
              <a:rPr lang="hr-HR" sz="2400" dirty="0" smtClean="0">
                <a:solidFill>
                  <a:prstClr val="white"/>
                </a:solidFill>
                <a:latin typeface="Calibri"/>
              </a:rPr>
              <a:t>nastanak i razvoj tržišta rezultat je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</a:rPr>
              <a:t>potrebe za trgovinom</a:t>
            </a:r>
            <a:r>
              <a:rPr lang="hr-HR" sz="2400" dirty="0" smtClean="0">
                <a:solidFill>
                  <a:prstClr val="white"/>
                </a:solidFill>
                <a:latin typeface="Calibri"/>
              </a:rPr>
              <a:t>, tj.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</a:rPr>
              <a:t>razmjenom proizvoda </a:t>
            </a:r>
            <a:r>
              <a:rPr lang="hr-HR" sz="2400" dirty="0" smtClean="0">
                <a:solidFill>
                  <a:prstClr val="white"/>
                </a:solidFill>
                <a:latin typeface="Calibri"/>
              </a:rPr>
              <a:t>između mnogih specijaliziranih proizvođača i potrošača</a:t>
            </a:r>
          </a:p>
          <a:p>
            <a:pPr lvl="1">
              <a:spcBef>
                <a:spcPts val="1200"/>
              </a:spcBef>
              <a:buSzPct val="100000"/>
              <a:buFont typeface="Arial" pitchFamily="34" charset="0"/>
              <a:buChar char="−"/>
            </a:pPr>
            <a:r>
              <a:rPr lang="hr-HR" sz="2400" dirty="0" smtClean="0">
                <a:solidFill>
                  <a:prstClr val="white"/>
                </a:solidFill>
                <a:latin typeface="Calibri"/>
              </a:rPr>
              <a:t>kada ne bi bilo tržišta, pojedinci bi bili ograničeni u svojoj potrošnji na ono što mogu sami proizvesti</a:t>
            </a:r>
            <a:endParaRPr lang="hr-HR" dirty="0" smtClean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07504" y="973456"/>
            <a:ext cx="8856984" cy="642084"/>
          </a:xfrm>
          <a:prstGeom prst="rect">
            <a:avLst/>
          </a:prstGeom>
          <a:noFill/>
          <a:ln w="38100">
            <a:solidFill>
              <a:schemeClr val="tx1"/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>
              <a:ln>
                <a:solidFill>
                  <a:schemeClr val="tx1"/>
                </a:solidFill>
                <a:prstDash val="solid"/>
              </a:ln>
              <a:solidFill>
                <a:srgbClr val="FFC000"/>
              </a:solidFill>
              <a:latin typeface="Calibri" pitchFamily="34" charset="0"/>
              <a:cs typeface="Calibri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4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686800" cy="868346"/>
          </a:xfrm>
        </p:spPr>
        <p:txBody>
          <a:bodyPr>
            <a:no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TRŽIŠTE</a:t>
            </a:r>
            <a:endParaRPr lang="hr-HR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0" y="928670"/>
            <a:ext cx="9144032" cy="5929330"/>
          </a:xfrm>
        </p:spPr>
        <p:txBody>
          <a:bodyPr>
            <a:normAutofit/>
          </a:bodyPr>
          <a:lstStyle/>
          <a:p>
            <a:pPr>
              <a:buFont typeface="Arial" pitchFamily="34" charset="0"/>
              <a:buChar char="−"/>
            </a:pPr>
            <a:r>
              <a:rPr lang="hr-HR" sz="3200" b="1" dirty="0" smtClean="0">
                <a:solidFill>
                  <a:srgbClr val="FFC000"/>
                </a:solidFill>
                <a:latin typeface="+mn-lt"/>
              </a:rPr>
              <a:t>PODJELA TRŽIŠTA</a:t>
            </a:r>
          </a:p>
          <a:p>
            <a:pPr marL="1042416" lvl="1" indent="-457200">
              <a:buSzPct val="100000"/>
              <a:buFont typeface="+mj-lt"/>
              <a:buAutoNum type="arabicPeriod"/>
            </a:pPr>
            <a:r>
              <a:rPr lang="hr-HR" sz="2800" dirty="0" smtClean="0">
                <a:solidFill>
                  <a:prstClr val="white"/>
                </a:solidFill>
                <a:latin typeface="+mn-lt"/>
              </a:rPr>
              <a:t>PREMA </a:t>
            </a:r>
            <a:r>
              <a:rPr lang="hr-HR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PROSTORNOM OBUHVATU </a:t>
            </a:r>
            <a:r>
              <a:rPr lang="hr-HR" sz="2800" dirty="0" smtClean="0">
                <a:solidFill>
                  <a:prstClr val="white"/>
                </a:solidFill>
                <a:latin typeface="+mn-lt"/>
              </a:rPr>
              <a:t>– lokalno, regionalno, nacionalno, međunarodno…</a:t>
            </a:r>
          </a:p>
          <a:p>
            <a:pPr marL="1042416" lvl="1" indent="-457200">
              <a:spcBef>
                <a:spcPts val="2400"/>
              </a:spcBef>
              <a:buSzPct val="100000"/>
              <a:buFont typeface="+mj-lt"/>
              <a:buAutoNum type="arabicPeriod"/>
            </a:pPr>
            <a:r>
              <a:rPr lang="hr-HR" sz="2800" dirty="0" smtClean="0">
                <a:solidFill>
                  <a:prstClr val="white"/>
                </a:solidFill>
                <a:latin typeface="+mn-lt"/>
              </a:rPr>
              <a:t>PREMA </a:t>
            </a:r>
            <a:r>
              <a:rPr lang="hr-HR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VRSTI PREDMETA RAZMJENE </a:t>
            </a:r>
            <a:r>
              <a:rPr lang="hr-HR" sz="2800" dirty="0" smtClean="0">
                <a:solidFill>
                  <a:prstClr val="white"/>
                </a:solidFill>
                <a:latin typeface="+mn-lt"/>
              </a:rPr>
              <a:t>– tržišta različitih dobara </a:t>
            </a:r>
            <a:r>
              <a:rPr lang="hr-HR" sz="2800" i="1" dirty="0" smtClean="0">
                <a:solidFill>
                  <a:prstClr val="white"/>
                </a:solidFill>
                <a:latin typeface="+mn-lt"/>
              </a:rPr>
              <a:t>(npr. tržište kože, dijamanata, tržište rada, vrijednosnih papira, devizno tržište...)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115328" cy="868346"/>
          </a:xfrm>
        </p:spPr>
        <p:txBody>
          <a:bodyPr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4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PODRUČJA EKONOMIJE</a:t>
            </a:r>
            <a:endParaRPr lang="hr-HR" sz="44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32" y="928670"/>
            <a:ext cx="9001156" cy="571504"/>
          </a:xfrm>
        </p:spPr>
        <p:txBody>
          <a:bodyPr>
            <a:normAutofit/>
          </a:bodyPr>
          <a:lstStyle/>
          <a:p>
            <a:pPr indent="-288000">
              <a:buFont typeface="Arial" pitchFamily="34" charset="0"/>
              <a:buChar char="−"/>
            </a:pPr>
            <a:r>
              <a:rPr lang="hr-HR" dirty="0" smtClean="0">
                <a:latin typeface="Calibri" pitchFamily="34" charset="0"/>
                <a:cs typeface="Calibri" pitchFamily="34" charset="0"/>
              </a:rPr>
              <a:t>dva su osnovna područja ekonomije:</a:t>
            </a:r>
            <a:endParaRPr lang="hr-HR" dirty="0" smtClean="0">
              <a:solidFill>
                <a:srgbClr val="FFC000"/>
              </a:solidFill>
              <a:latin typeface="Calibri" pitchFamily="34" charset="0"/>
              <a:cs typeface="Calibri" pitchFamily="34" charset="0"/>
            </a:endParaRPr>
          </a:p>
          <a:p>
            <a:pPr>
              <a:buFont typeface="Arial" pitchFamily="34" charset="0"/>
              <a:buChar char="−"/>
            </a:pPr>
            <a:endParaRPr lang="hr-HR" sz="2400" i="1" dirty="0" smtClean="0">
              <a:solidFill>
                <a:srgbClr val="FFC000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23528" y="1643050"/>
            <a:ext cx="3643338" cy="572298"/>
          </a:xfrm>
          <a:prstGeom prst="rect">
            <a:avLst/>
          </a:prstGeom>
          <a:solidFill>
            <a:srgbClr val="C00000"/>
          </a:solidFill>
          <a:ln w="19050">
            <a:noFill/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3600" b="1" dirty="0" smtClean="0">
                <a:latin typeface="Calibri" pitchFamily="34" charset="0"/>
                <a:cs typeface="Calibri" pitchFamily="34" charset="0"/>
              </a:rPr>
              <a:t>MAKRO</a:t>
            </a:r>
            <a:r>
              <a:rPr lang="hr-HR" sz="2800" dirty="0" smtClean="0">
                <a:latin typeface="Calibri" pitchFamily="34" charset="0"/>
                <a:cs typeface="Calibri" pitchFamily="34" charset="0"/>
              </a:rPr>
              <a:t>ekonomija</a:t>
            </a:r>
            <a:endParaRPr lang="hr-HR" sz="28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860032" y="1644108"/>
            <a:ext cx="3500462" cy="571240"/>
          </a:xfrm>
          <a:prstGeom prst="rect">
            <a:avLst/>
          </a:prstGeom>
          <a:solidFill>
            <a:schemeClr val="accent4">
              <a:lumMod val="50000"/>
            </a:schemeClr>
          </a:solidFill>
          <a:ln w="19050">
            <a:noFill/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b="1" dirty="0" smtClean="0">
                <a:latin typeface="Calibri" pitchFamily="34" charset="0"/>
                <a:cs typeface="Calibri" pitchFamily="34" charset="0"/>
              </a:rPr>
              <a:t>MIKRO</a:t>
            </a:r>
            <a:r>
              <a:rPr lang="hr-HR" sz="3600" dirty="0" smtClean="0">
                <a:latin typeface="Calibri" pitchFamily="34" charset="0"/>
                <a:cs typeface="Calibri" pitchFamily="34" charset="0"/>
              </a:rPr>
              <a:t>ekonomija</a:t>
            </a:r>
            <a:endParaRPr lang="hr-HR" sz="28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07504" y="3109420"/>
            <a:ext cx="4357718" cy="1261884"/>
          </a:xfrm>
          <a:prstGeom prst="rect">
            <a:avLst/>
          </a:prstGeom>
          <a:ln w="28575">
            <a:noFill/>
            <a:prstDash val="dash"/>
          </a:ln>
        </p:spPr>
        <p:txBody>
          <a:bodyPr wrap="square">
            <a:spAutoFit/>
          </a:bodyPr>
          <a:lstStyle/>
          <a:p>
            <a:pPr marL="288000" indent="-288000">
              <a:buFont typeface="Arial" pitchFamily="34" charset="0"/>
              <a:buChar char="−"/>
            </a:pPr>
            <a:r>
              <a:rPr lang="hr-HR" sz="2400" dirty="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proučava funkcioniranje </a:t>
            </a:r>
            <a:r>
              <a:rPr lang="hr-HR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gospodarstva u cjelini</a:t>
            </a:r>
            <a:r>
              <a:rPr lang="hr-HR" sz="2400" dirty="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/>
            </a:r>
            <a:br>
              <a:rPr lang="hr-HR" sz="2400" dirty="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</a:br>
            <a:endParaRPr lang="hr-HR" sz="2400" dirty="0" smtClean="0">
              <a:solidFill>
                <a:prstClr val="white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465604" y="3089600"/>
            <a:ext cx="4714908" cy="1938992"/>
          </a:xfrm>
          <a:prstGeom prst="rect">
            <a:avLst/>
          </a:prstGeom>
          <a:ln w="28575">
            <a:noFill/>
            <a:prstDash val="dash"/>
          </a:ln>
        </p:spPr>
        <p:txBody>
          <a:bodyPr wrap="square">
            <a:spAutoFit/>
          </a:bodyPr>
          <a:lstStyle/>
          <a:p>
            <a:pPr marL="288000" indent="-288000">
              <a:buFont typeface="Arial" pitchFamily="34" charset="0"/>
              <a:buChar char="−"/>
            </a:pPr>
            <a:r>
              <a:rPr lang="hr-HR" sz="2400" dirty="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proučava ponašanje 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pojedinačnih dijelova gospodarstva </a:t>
            </a:r>
            <a:r>
              <a:rPr lang="hr-HR" sz="2400" dirty="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kao što su poduzeća i kućanstva tj. proizvođači i potrošači, te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odnose među njima</a:t>
            </a:r>
          </a:p>
        </p:txBody>
      </p:sp>
      <p:cxnSp>
        <p:nvCxnSpPr>
          <p:cNvPr id="14" name="Straight Connector 13"/>
          <p:cNvCxnSpPr/>
          <p:nvPr/>
        </p:nvCxnSpPr>
        <p:spPr>
          <a:xfrm rot="16200000" flipH="1">
            <a:off x="1989799" y="4214818"/>
            <a:ext cx="4786347" cy="714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107504" y="5068798"/>
            <a:ext cx="4572032" cy="1554272"/>
          </a:xfrm>
          <a:prstGeom prst="rect">
            <a:avLst/>
          </a:prstGeom>
          <a:ln w="28575">
            <a:noFill/>
            <a:prstDash val="dash"/>
          </a:ln>
        </p:spPr>
        <p:txBody>
          <a:bodyPr wrap="square">
            <a:spAutoFit/>
          </a:bodyPr>
          <a:lstStyle/>
          <a:p>
            <a:r>
              <a:rPr lang="hr-HR" sz="2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primjer</a:t>
            </a:r>
            <a:r>
              <a:rPr lang="hr-HR" sz="22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:</a:t>
            </a:r>
            <a:r>
              <a:rPr lang="hr-HR" sz="2200" i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hr-HR" sz="2200" i="1" dirty="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ministar gospodarstva predložio je smanjenje stope </a:t>
            </a:r>
            <a:br>
              <a:rPr lang="hr-HR" sz="2200" i="1" dirty="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</a:br>
            <a:r>
              <a:rPr lang="hr-HR" sz="2200" i="1" dirty="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PDV-a za 10%</a:t>
            </a:r>
            <a:endParaRPr lang="hr-HR" sz="2200" dirty="0" smtClean="0">
              <a:solidFill>
                <a:prstClr val="white"/>
              </a:solidFill>
              <a:latin typeface="Calibri" pitchFamily="34" charset="0"/>
              <a:cs typeface="Calibri" pitchFamily="34" charset="0"/>
            </a:endParaRPr>
          </a:p>
          <a:p>
            <a:pPr>
              <a:spcBef>
                <a:spcPts val="1200"/>
              </a:spcBef>
            </a:pPr>
            <a:r>
              <a:rPr lang="hr-HR" sz="1900" i="1" dirty="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(kako će to utjecati na gospodarstvo RH)</a:t>
            </a:r>
          </a:p>
        </p:txBody>
      </p:sp>
      <p:sp>
        <p:nvSpPr>
          <p:cNvPr id="18" name="Rectangle 17"/>
          <p:cNvSpPr/>
          <p:nvPr/>
        </p:nvSpPr>
        <p:spPr>
          <a:xfrm>
            <a:off x="4535272" y="5089438"/>
            <a:ext cx="4572032" cy="1523494"/>
          </a:xfrm>
          <a:prstGeom prst="rect">
            <a:avLst/>
          </a:prstGeom>
          <a:ln w="28575">
            <a:noFill/>
            <a:prstDash val="dash"/>
          </a:ln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hr-HR" sz="2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primjer</a:t>
            </a:r>
            <a:r>
              <a:rPr lang="hr-HR" sz="22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:</a:t>
            </a:r>
            <a:r>
              <a:rPr lang="hr-HR" sz="2200" i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hr-HR" sz="2200" i="1" dirty="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Slavonska je banka od EBRD-a dobila zajam od 20 milijuna eura</a:t>
            </a:r>
          </a:p>
          <a:p>
            <a:pPr>
              <a:spcBef>
                <a:spcPts val="3600"/>
              </a:spcBef>
            </a:pPr>
            <a:r>
              <a:rPr lang="hr-HR" sz="1900" i="1" dirty="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(kako će to utjecati na Slavonsku banku)</a:t>
            </a:r>
          </a:p>
        </p:txBody>
      </p:sp>
      <p:sp>
        <p:nvSpPr>
          <p:cNvPr id="13" name="Down Arrow 12"/>
          <p:cNvSpPr/>
          <p:nvPr/>
        </p:nvSpPr>
        <p:spPr>
          <a:xfrm>
            <a:off x="1716569" y="2428868"/>
            <a:ext cx="857256" cy="57150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6" name="Down Arrow 15"/>
          <p:cNvSpPr/>
          <p:nvPr/>
        </p:nvSpPr>
        <p:spPr>
          <a:xfrm>
            <a:off x="6181863" y="2428868"/>
            <a:ext cx="856800" cy="57150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>
              <a:latin typeface="Calibri" pitchFamily="34" charset="0"/>
              <a:cs typeface="Calibri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750"/>
                            </p:stCondLst>
                            <p:childTnLst>
                              <p:par>
                                <p:cTn id="2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5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75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25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25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25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25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25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uiExpand="1" build="allAtOnce" animBg="1"/>
      <p:bldP spid="5" grpId="0" uiExpand="1" build="allAtOnce" animBg="1"/>
      <p:bldP spid="7" grpId="0" build="allAtOnce"/>
      <p:bldP spid="9" grpId="0" build="allAtOnce"/>
      <p:bldP spid="15" grpId="0" uiExpand="1" build="allAtOnce"/>
      <p:bldP spid="18" grpId="0" uiExpand="1" build="allAtOnce"/>
      <p:bldP spid="13" grpId="0" animBg="1"/>
      <p:bldP spid="16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686800" cy="868346"/>
          </a:xfrm>
        </p:spPr>
        <p:txBody>
          <a:bodyPr>
            <a:no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0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OSNOVNE FUNKCIJE TRŽIŠTA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36512" y="928670"/>
            <a:ext cx="9144000" cy="5929330"/>
          </a:xfrm>
        </p:spPr>
        <p:txBody>
          <a:bodyPr>
            <a:normAutofit/>
          </a:bodyPr>
          <a:lstStyle/>
          <a:p>
            <a:pPr marL="396000" lvl="1" indent="-396000">
              <a:spcBef>
                <a:spcPts val="2000"/>
              </a:spcBef>
              <a:buSzPct val="100000"/>
              <a:buFont typeface="+mj-lt"/>
              <a:buAutoNum type="arabicPeriod"/>
            </a:pPr>
            <a:r>
              <a:rPr lang="hr-HR" b="1" dirty="0" smtClean="0">
                <a:solidFill>
                  <a:srgbClr val="FFC000"/>
                </a:solidFill>
                <a:latin typeface="+mj-lt"/>
              </a:rPr>
              <a:t>SELEKTIVNA</a:t>
            </a:r>
            <a:r>
              <a:rPr lang="hr-HR" dirty="0" smtClean="0">
                <a:solidFill>
                  <a:prstClr val="white"/>
                </a:solidFill>
                <a:latin typeface="+mj-lt"/>
              </a:rPr>
              <a:t> </a:t>
            </a:r>
            <a:r>
              <a:rPr lang="hr-HR" sz="2200" dirty="0">
                <a:solidFill>
                  <a:prstClr val="white"/>
                </a:solidFill>
                <a:latin typeface="+mj-lt"/>
              </a:rPr>
              <a:t>– ono što je </a:t>
            </a:r>
            <a:r>
              <a:rPr lang="hr-HR" sz="2200" b="1" dirty="0">
                <a:solidFill>
                  <a:srgbClr val="FFC000"/>
                </a:solidFill>
                <a:latin typeface="+mj-lt"/>
              </a:rPr>
              <a:t>traženo</a:t>
            </a:r>
            <a:r>
              <a:rPr lang="hr-HR" sz="2200" dirty="0">
                <a:solidFill>
                  <a:prstClr val="white"/>
                </a:solidFill>
                <a:latin typeface="+mj-lt"/>
              </a:rPr>
              <a:t> bit će </a:t>
            </a:r>
            <a:r>
              <a:rPr lang="hr-HR" sz="2200" b="1" dirty="0">
                <a:solidFill>
                  <a:srgbClr val="FFC000"/>
                </a:solidFill>
                <a:latin typeface="+mj-lt"/>
              </a:rPr>
              <a:t>prodano</a:t>
            </a:r>
            <a:r>
              <a:rPr lang="hr-HR" sz="2200" dirty="0">
                <a:solidFill>
                  <a:prstClr val="white"/>
                </a:solidFill>
                <a:latin typeface="+mj-lt"/>
              </a:rPr>
              <a:t>, a ono što </a:t>
            </a:r>
            <a:r>
              <a:rPr lang="hr-HR" sz="2200" b="1" dirty="0">
                <a:solidFill>
                  <a:srgbClr val="FFC000"/>
                </a:solidFill>
                <a:latin typeface="+mj-lt"/>
              </a:rPr>
              <a:t>nije</a:t>
            </a:r>
            <a:r>
              <a:rPr lang="hr-HR" sz="2200" dirty="0">
                <a:solidFill>
                  <a:prstClr val="white"/>
                </a:solidFill>
                <a:latin typeface="+mj-lt"/>
              </a:rPr>
              <a:t>, ostat će </a:t>
            </a:r>
            <a:r>
              <a:rPr lang="hr-HR" sz="2200" b="1" dirty="0" smtClean="0">
                <a:solidFill>
                  <a:srgbClr val="FFC000"/>
                </a:solidFill>
                <a:latin typeface="+mj-lt"/>
              </a:rPr>
              <a:t>neprodano</a:t>
            </a:r>
            <a:r>
              <a:rPr lang="hr-HR" sz="2200" dirty="0" smtClean="0">
                <a:solidFill>
                  <a:prstClr val="white"/>
                </a:solidFill>
                <a:latin typeface="+mj-lt"/>
              </a:rPr>
              <a:t> </a:t>
            </a:r>
            <a:r>
              <a:rPr lang="hr-HR" sz="2200" i="1" dirty="0" smtClean="0">
                <a:solidFill>
                  <a:prstClr val="white"/>
                </a:solidFill>
                <a:latin typeface="+mj-lt"/>
              </a:rPr>
              <a:t>(npr. svake godine na štandovima je nešto novo hit – laseri, </a:t>
            </a:r>
            <a:r>
              <a:rPr lang="hr-HR" sz="2200" i="1" dirty="0" err="1" smtClean="0">
                <a:solidFill>
                  <a:prstClr val="white"/>
                </a:solidFill>
                <a:latin typeface="+mj-lt"/>
              </a:rPr>
              <a:t>fidget</a:t>
            </a:r>
            <a:r>
              <a:rPr lang="hr-HR" sz="2200" i="1" dirty="0" smtClean="0">
                <a:solidFill>
                  <a:prstClr val="white"/>
                </a:solidFill>
                <a:latin typeface="+mj-lt"/>
              </a:rPr>
              <a:t> </a:t>
            </a:r>
            <a:r>
              <a:rPr lang="hr-HR" sz="2200" i="1" dirty="0" err="1" smtClean="0">
                <a:solidFill>
                  <a:prstClr val="white"/>
                </a:solidFill>
                <a:latin typeface="+mj-lt"/>
              </a:rPr>
              <a:t>spinneri</a:t>
            </a:r>
            <a:r>
              <a:rPr lang="hr-HR" sz="2200" i="1" dirty="0" smtClean="0">
                <a:solidFill>
                  <a:prstClr val="white"/>
                </a:solidFill>
                <a:latin typeface="+mj-lt"/>
              </a:rPr>
              <a:t>, </a:t>
            </a:r>
            <a:r>
              <a:rPr lang="hr-HR" sz="2200" i="1" dirty="0" err="1" smtClean="0">
                <a:solidFill>
                  <a:prstClr val="white"/>
                </a:solidFill>
                <a:latin typeface="+mj-lt"/>
              </a:rPr>
              <a:t>skateboardi</a:t>
            </a:r>
            <a:r>
              <a:rPr lang="hr-HR" sz="2200" i="1" dirty="0" smtClean="0">
                <a:solidFill>
                  <a:prstClr val="white"/>
                </a:solidFill>
                <a:latin typeface="+mj-lt"/>
              </a:rPr>
              <a:t>, </a:t>
            </a:r>
            <a:r>
              <a:rPr lang="hr-HR" sz="2200" i="1" dirty="0" err="1" smtClean="0">
                <a:solidFill>
                  <a:prstClr val="white"/>
                </a:solidFill>
                <a:latin typeface="+mj-lt"/>
              </a:rPr>
              <a:t>tamagočiji</a:t>
            </a:r>
            <a:r>
              <a:rPr lang="hr-HR" sz="2200" i="1" dirty="0" smtClean="0">
                <a:solidFill>
                  <a:prstClr val="white"/>
                </a:solidFill>
                <a:latin typeface="+mj-lt"/>
              </a:rPr>
              <a:t>…)</a:t>
            </a:r>
          </a:p>
          <a:p>
            <a:pPr marL="396000" lvl="1" indent="-396000">
              <a:spcBef>
                <a:spcPts val="2000"/>
              </a:spcBef>
              <a:buSzPct val="100000"/>
              <a:buFont typeface="+mj-lt"/>
              <a:buAutoNum type="arabicPeriod"/>
            </a:pPr>
            <a:r>
              <a:rPr lang="hr-HR" b="1" dirty="0" smtClean="0">
                <a:solidFill>
                  <a:srgbClr val="FFC000"/>
                </a:solidFill>
                <a:latin typeface="+mj-lt"/>
              </a:rPr>
              <a:t>ALOKACIJSKA</a:t>
            </a:r>
            <a:r>
              <a:rPr lang="hr-HR" dirty="0" smtClean="0">
                <a:solidFill>
                  <a:prstClr val="white"/>
                </a:solidFill>
                <a:latin typeface="+mj-lt"/>
              </a:rPr>
              <a:t> </a:t>
            </a:r>
            <a:r>
              <a:rPr lang="hr-HR" sz="2200" dirty="0" smtClean="0">
                <a:solidFill>
                  <a:prstClr val="white"/>
                </a:solidFill>
                <a:latin typeface="+mj-lt"/>
              </a:rPr>
              <a:t>– </a:t>
            </a:r>
            <a:r>
              <a:rPr lang="vi-VN" sz="2200" dirty="0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razmještanje resursa i proizvoda </a:t>
            </a:r>
            <a:r>
              <a:rPr lang="vi-VN" sz="2200" b="1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tamo gdje su najpotrebniji</a:t>
            </a:r>
            <a:r>
              <a:rPr lang="vi-VN" sz="2200" dirty="0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2200" i="1" dirty="0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(npr. sportski rekviziti za vrijeme sportskih događanja, sladoled ljeti…)</a:t>
            </a:r>
          </a:p>
          <a:p>
            <a:pPr marL="396000" lvl="1" indent="-396000">
              <a:spcBef>
                <a:spcPts val="2000"/>
              </a:spcBef>
              <a:buSzPct val="100000"/>
              <a:buFont typeface="+mj-lt"/>
              <a:buAutoNum type="arabicPeriod"/>
            </a:pPr>
            <a:r>
              <a:rPr lang="hr-HR" b="1" dirty="0" smtClean="0">
                <a:solidFill>
                  <a:srgbClr val="FFC000"/>
                </a:solidFill>
                <a:latin typeface="+mj-lt"/>
              </a:rPr>
              <a:t>DISTRIBUCIJSKA</a:t>
            </a:r>
            <a:r>
              <a:rPr lang="hr-HR" dirty="0">
                <a:solidFill>
                  <a:prstClr val="white"/>
                </a:solidFill>
                <a:latin typeface="+mj-lt"/>
              </a:rPr>
              <a:t> </a:t>
            </a:r>
            <a:r>
              <a:rPr lang="hr-HR" sz="2200" dirty="0">
                <a:solidFill>
                  <a:prstClr val="white"/>
                </a:solidFill>
                <a:latin typeface="+mj-lt"/>
              </a:rPr>
              <a:t>– </a:t>
            </a:r>
            <a:r>
              <a:rPr lang="hr-HR" sz="2200" b="1" dirty="0">
                <a:solidFill>
                  <a:srgbClr val="FFC000"/>
                </a:solidFill>
                <a:latin typeface="+mj-lt"/>
              </a:rPr>
              <a:t>raspodjela</a:t>
            </a:r>
            <a:r>
              <a:rPr lang="hr-HR" sz="2200" dirty="0">
                <a:solidFill>
                  <a:srgbClr val="FFC000"/>
                </a:solidFill>
                <a:latin typeface="+mj-lt"/>
              </a:rPr>
              <a:t> </a:t>
            </a:r>
            <a:r>
              <a:rPr lang="hr-HR" sz="2200" dirty="0">
                <a:solidFill>
                  <a:prstClr val="white"/>
                </a:solidFill>
                <a:latin typeface="+mj-lt"/>
              </a:rPr>
              <a:t>ukupno ostvarenog </a:t>
            </a:r>
            <a:r>
              <a:rPr lang="hr-HR" sz="2200" b="1" dirty="0">
                <a:solidFill>
                  <a:srgbClr val="FFC000"/>
                </a:solidFill>
                <a:latin typeface="+mj-lt"/>
              </a:rPr>
              <a:t>profita</a:t>
            </a:r>
            <a:r>
              <a:rPr lang="hr-HR" sz="2200" dirty="0">
                <a:solidFill>
                  <a:srgbClr val="FFC000"/>
                </a:solidFill>
                <a:latin typeface="+mj-lt"/>
              </a:rPr>
              <a:t> </a:t>
            </a:r>
            <a:r>
              <a:rPr lang="hr-HR" sz="2200" dirty="0">
                <a:solidFill>
                  <a:prstClr val="white"/>
                </a:solidFill>
                <a:latin typeface="+mj-lt"/>
              </a:rPr>
              <a:t>(npr. ako poduzetnik ostvari veću zaradu, povisit će plaću radnicima)</a:t>
            </a:r>
          </a:p>
          <a:p>
            <a:pPr marL="396000" lvl="1" indent="-396000">
              <a:spcBef>
                <a:spcPts val="2000"/>
              </a:spcBef>
              <a:buSzPct val="100000"/>
              <a:buFont typeface="+mj-lt"/>
              <a:buAutoNum type="arabicPeriod"/>
            </a:pPr>
            <a:r>
              <a:rPr lang="hr-HR" b="1" dirty="0" smtClean="0">
                <a:solidFill>
                  <a:srgbClr val="FFC000"/>
                </a:solidFill>
                <a:latin typeface="+mj-lt"/>
              </a:rPr>
              <a:t>INFORMACIJSKA</a:t>
            </a:r>
            <a:r>
              <a:rPr lang="hr-HR" dirty="0">
                <a:solidFill>
                  <a:prstClr val="white"/>
                </a:solidFill>
                <a:latin typeface="+mj-lt"/>
              </a:rPr>
              <a:t> </a:t>
            </a:r>
            <a:r>
              <a:rPr lang="hr-HR" sz="2200" dirty="0">
                <a:solidFill>
                  <a:prstClr val="white"/>
                </a:solidFill>
                <a:latin typeface="+mj-lt"/>
              </a:rPr>
              <a:t>– poduzetnik može </a:t>
            </a:r>
            <a:r>
              <a:rPr lang="hr-HR" sz="2200" b="1" dirty="0">
                <a:solidFill>
                  <a:srgbClr val="FFC000"/>
                </a:solidFill>
                <a:latin typeface="+mj-lt"/>
              </a:rPr>
              <a:t>koristiti informacije koje mu tržište nudi</a:t>
            </a:r>
            <a:r>
              <a:rPr lang="hr-HR" sz="2200" dirty="0">
                <a:solidFill>
                  <a:prstClr val="white"/>
                </a:solidFill>
                <a:latin typeface="+mj-lt"/>
              </a:rPr>
              <a:t> kako bi mogao procijeniti </a:t>
            </a:r>
            <a:r>
              <a:rPr lang="hr-HR" sz="2200" b="1" dirty="0">
                <a:solidFill>
                  <a:srgbClr val="FFC000"/>
                </a:solidFill>
                <a:latin typeface="+mj-lt"/>
              </a:rPr>
              <a:t>što proizvoditi i koje promjene </a:t>
            </a:r>
            <a:r>
              <a:rPr lang="hr-HR" sz="2200" b="1" dirty="0" smtClean="0">
                <a:solidFill>
                  <a:srgbClr val="FFC000"/>
                </a:solidFill>
                <a:latin typeface="+mj-lt"/>
              </a:rPr>
              <a:t>uvesti </a:t>
            </a:r>
            <a:r>
              <a:rPr lang="hr-HR" sz="2200" i="1" dirty="0" smtClean="0">
                <a:solidFill>
                  <a:prstClr val="white"/>
                </a:solidFill>
                <a:latin typeface="+mj-lt"/>
              </a:rPr>
              <a:t>(ekonomiziranje informacija s tržišta)</a:t>
            </a:r>
            <a:endParaRPr lang="hr-HR" sz="2200" i="1" dirty="0">
              <a:solidFill>
                <a:prstClr val="white"/>
              </a:solidFill>
              <a:latin typeface="+mj-lt"/>
            </a:endParaRPr>
          </a:p>
          <a:p>
            <a:pPr marL="396000" lvl="1" indent="-396000">
              <a:spcBef>
                <a:spcPts val="2000"/>
              </a:spcBef>
              <a:buSzPct val="100000"/>
              <a:buFont typeface="+mj-lt"/>
              <a:buAutoNum type="arabicPeriod"/>
            </a:pPr>
            <a:r>
              <a:rPr lang="hr-HR" b="1" dirty="0" smtClean="0">
                <a:solidFill>
                  <a:srgbClr val="FFC000"/>
                </a:solidFill>
                <a:latin typeface="+mj-lt"/>
              </a:rPr>
              <a:t>RAZVOJNA</a:t>
            </a:r>
            <a:r>
              <a:rPr lang="hr-HR" dirty="0" smtClean="0">
                <a:solidFill>
                  <a:prstClr val="white"/>
                </a:solidFill>
                <a:latin typeface="+mj-lt"/>
              </a:rPr>
              <a:t> </a:t>
            </a:r>
            <a:r>
              <a:rPr lang="hr-HR" sz="2200" dirty="0" smtClean="0">
                <a:solidFill>
                  <a:prstClr val="white"/>
                </a:solidFill>
                <a:latin typeface="+mj-lt"/>
              </a:rPr>
              <a:t>– </a:t>
            </a:r>
            <a:r>
              <a:rPr lang="hr-HR" sz="2200" dirty="0">
                <a:solidFill>
                  <a:prstClr val="white"/>
                </a:solidFill>
                <a:latin typeface="+mj-lt"/>
              </a:rPr>
              <a:t>unosi se </a:t>
            </a:r>
            <a:r>
              <a:rPr lang="hr-HR" sz="2200" b="1" dirty="0">
                <a:solidFill>
                  <a:srgbClr val="FFC000"/>
                </a:solidFill>
                <a:latin typeface="+mj-lt"/>
              </a:rPr>
              <a:t>racionalnost </a:t>
            </a:r>
            <a:r>
              <a:rPr lang="hr-HR" sz="2200" dirty="0">
                <a:solidFill>
                  <a:prstClr val="white"/>
                </a:solidFill>
                <a:latin typeface="+mj-lt"/>
              </a:rPr>
              <a:t>u gospodarske djelatnosti te se poduzetnici konkurencijom prisiljavaju na </a:t>
            </a:r>
            <a:r>
              <a:rPr lang="hr-HR" sz="2200" b="1" dirty="0">
                <a:solidFill>
                  <a:srgbClr val="FFC000"/>
                </a:solidFill>
                <a:latin typeface="+mj-lt"/>
              </a:rPr>
              <a:t>stalnu brigu o razvoju</a:t>
            </a:r>
            <a:endParaRPr lang="hr-HR" sz="2200" b="1" dirty="0" smtClean="0">
              <a:solidFill>
                <a:srgbClr val="FFC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71308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686800" cy="868346"/>
          </a:xfrm>
        </p:spPr>
        <p:txBody>
          <a:bodyPr>
            <a:no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0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TRŽIŠTE</a:t>
            </a:r>
            <a:endParaRPr lang="hr-HR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0" y="928670"/>
            <a:ext cx="9144000" cy="592933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OSNOVNE FUNKCIJE TRŽIŠTA</a:t>
            </a:r>
          </a:p>
          <a:p>
            <a:pPr marL="720000" lvl="1" indent="-457200">
              <a:spcBef>
                <a:spcPts val="1200"/>
              </a:spcBef>
              <a:buSzPct val="100000"/>
              <a:buFont typeface="+mj-lt"/>
              <a:buAutoNum type="arabicPeriod"/>
            </a:pPr>
            <a: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SELEKTIVNA</a:t>
            </a:r>
            <a:r>
              <a:rPr lang="hr-HR" dirty="0" smtClean="0">
                <a:solidFill>
                  <a:prstClr val="white"/>
                </a:solidFill>
                <a:latin typeface="+mn-lt"/>
              </a:rPr>
              <a:t> – učinkovit odabir potrebnih proizvoda</a:t>
            </a:r>
          </a:p>
          <a:p>
            <a:pPr marL="720000" lvl="1" indent="-457200">
              <a:spcBef>
                <a:spcPts val="1200"/>
              </a:spcBef>
              <a:buSzPct val="100000"/>
              <a:buFont typeface="+mj-lt"/>
              <a:buAutoNum type="arabicPeriod"/>
            </a:pPr>
            <a: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ALOKACIJSKA</a:t>
            </a:r>
            <a:r>
              <a:rPr lang="hr-HR" dirty="0" smtClean="0">
                <a:solidFill>
                  <a:prstClr val="white"/>
                </a:solidFill>
                <a:latin typeface="+mn-lt"/>
              </a:rPr>
              <a:t> – djelotvorna uporaba raspoloživih činitelja proizvodnje i učinkovit izbor proizvodnih postupaka</a:t>
            </a:r>
          </a:p>
          <a:p>
            <a:pPr marL="720000" lvl="1" indent="-457200">
              <a:spcBef>
                <a:spcPts val="1200"/>
              </a:spcBef>
              <a:buSzPct val="100000"/>
              <a:buFont typeface="+mj-lt"/>
              <a:buAutoNum type="arabicPeriod"/>
            </a:pPr>
            <a: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DISTRIBUCIJSKA</a:t>
            </a:r>
            <a:r>
              <a:rPr lang="hr-HR" dirty="0" smtClean="0">
                <a:solidFill>
                  <a:prstClr val="white"/>
                </a:solidFill>
                <a:latin typeface="+mn-lt"/>
              </a:rPr>
              <a:t> – raspodjela ukupno ostvarenog dohotka putem cijena</a:t>
            </a:r>
          </a:p>
          <a:p>
            <a:pPr marL="720000" lvl="1" indent="-457200">
              <a:spcBef>
                <a:spcPts val="1200"/>
              </a:spcBef>
              <a:buSzPct val="100000"/>
              <a:buFont typeface="+mj-lt"/>
              <a:buAutoNum type="arabicPeriod"/>
            </a:pPr>
            <a: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INFORMACIJSKA</a:t>
            </a:r>
            <a:r>
              <a:rPr lang="hr-HR" dirty="0" smtClean="0">
                <a:solidFill>
                  <a:prstClr val="white"/>
                </a:solidFill>
                <a:latin typeface="+mn-lt"/>
              </a:rPr>
              <a:t> – ekonomiziranje informacija, jer se svaki sudionik u sustavu ograničava na dio informacija koje su njemu potrebne</a:t>
            </a:r>
          </a:p>
          <a:p>
            <a:pPr marL="720000" lvl="1" indent="-457200">
              <a:spcBef>
                <a:spcPts val="1200"/>
              </a:spcBef>
              <a:buSzPct val="100000"/>
              <a:buFont typeface="+mj-lt"/>
              <a:buAutoNum type="arabicPeriod"/>
            </a:pPr>
            <a: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RAZVOJNA</a:t>
            </a:r>
            <a:r>
              <a:rPr lang="hr-HR" dirty="0" smtClean="0">
                <a:solidFill>
                  <a:prstClr val="white"/>
                </a:solidFill>
                <a:latin typeface="+mn-lt"/>
              </a:rPr>
              <a:t> – unosi se racionalnost u ekonomsko ponašanje gospodarskih subjekata te se konkurencijom prisiljavaju na stalnu brigu o razvoju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6215074" y="2857496"/>
            <a:ext cx="2643206" cy="3214710"/>
          </a:xfrm>
          <a:prstGeom prst="rect">
            <a:avLst/>
          </a:prstGeom>
          <a:solidFill>
            <a:schemeClr val="accent4">
              <a:lumMod val="50000"/>
            </a:schemeClr>
          </a:solidFill>
          <a:ln w="285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pPr algn="ctr"/>
            <a:r>
              <a:rPr lang="hr-HR" sz="2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PREMA VRSTI PREDMETA RAZMJENE </a:t>
            </a:r>
            <a:endParaRPr lang="hr-HR" sz="20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7" name="Rounded Rectangular Callout 46"/>
          <p:cNvSpPr/>
          <p:nvPr/>
        </p:nvSpPr>
        <p:spPr>
          <a:xfrm>
            <a:off x="7358082" y="1357298"/>
            <a:ext cx="1643074" cy="1000132"/>
          </a:xfrm>
          <a:prstGeom prst="wedgeRoundRectCallout">
            <a:avLst>
              <a:gd name="adj1" fmla="val 5208"/>
              <a:gd name="adj2" fmla="val 10865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bg1"/>
                </a:solidFill>
              </a:rPr>
              <a:t>tržišta različitih dobara</a:t>
            </a:r>
            <a:endParaRPr lang="hr-HR" dirty="0">
              <a:solidFill>
                <a:schemeClr val="bg1"/>
              </a:solidFill>
            </a:endParaRPr>
          </a:p>
        </p:txBody>
      </p:sp>
      <p:cxnSp>
        <p:nvCxnSpPr>
          <p:cNvPr id="40" name="Elbow Connector 39"/>
          <p:cNvCxnSpPr>
            <a:stCxn id="4" idx="2"/>
            <a:endCxn id="7" idx="3"/>
          </p:cNvCxnSpPr>
          <p:nvPr/>
        </p:nvCxnSpPr>
        <p:spPr>
          <a:xfrm rot="16200000" flipH="1">
            <a:off x="3929057" y="2786057"/>
            <a:ext cx="1285884" cy="1"/>
          </a:xfrm>
          <a:prstGeom prst="bentConnector3">
            <a:avLst>
              <a:gd name="adj1" fmla="val 50000"/>
            </a:avLst>
          </a:prstGeom>
          <a:ln w="50800">
            <a:solidFill>
              <a:schemeClr val="tx1"/>
            </a:solidFill>
            <a:prstDash val="soli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hape 26"/>
          <p:cNvCxnSpPr>
            <a:stCxn id="3" idx="1"/>
            <a:endCxn id="4" idx="0"/>
          </p:cNvCxnSpPr>
          <p:nvPr/>
        </p:nvCxnSpPr>
        <p:spPr>
          <a:xfrm rot="10800000" flipV="1">
            <a:off x="4572000" y="717166"/>
            <a:ext cx="2071703" cy="711570"/>
          </a:xfrm>
          <a:prstGeom prst="bentConnector2">
            <a:avLst/>
          </a:prstGeom>
          <a:ln w="50800">
            <a:solidFill>
              <a:schemeClr val="tx1"/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hape 28"/>
          <p:cNvCxnSpPr>
            <a:stCxn id="2" idx="3"/>
            <a:endCxn id="4" idx="0"/>
          </p:cNvCxnSpPr>
          <p:nvPr/>
        </p:nvCxnSpPr>
        <p:spPr>
          <a:xfrm>
            <a:off x="2786050" y="717166"/>
            <a:ext cx="1785949" cy="711570"/>
          </a:xfrm>
          <a:prstGeom prst="bentConnector2">
            <a:avLst/>
          </a:prstGeom>
          <a:ln w="50800">
            <a:solidFill>
              <a:schemeClr val="tx1"/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30"/>
          <p:cNvCxnSpPr>
            <a:stCxn id="4" idx="2"/>
            <a:endCxn id="5" idx="0"/>
          </p:cNvCxnSpPr>
          <p:nvPr/>
        </p:nvCxnSpPr>
        <p:spPr>
          <a:xfrm rot="5400000">
            <a:off x="2696752" y="982249"/>
            <a:ext cx="714380" cy="3036114"/>
          </a:xfrm>
          <a:prstGeom prst="bentConnector3">
            <a:avLst>
              <a:gd name="adj1" fmla="val 50000"/>
            </a:avLst>
          </a:prstGeom>
          <a:ln w="50800">
            <a:solidFill>
              <a:schemeClr val="tx1"/>
            </a:solidFill>
            <a:prstDash val="soli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4" idx="2"/>
            <a:endCxn id="6" idx="0"/>
          </p:cNvCxnSpPr>
          <p:nvPr/>
        </p:nvCxnSpPr>
        <p:spPr>
          <a:xfrm rot="16200000" flipH="1">
            <a:off x="5697148" y="1017967"/>
            <a:ext cx="714380" cy="2964678"/>
          </a:xfrm>
          <a:prstGeom prst="bentConnector3">
            <a:avLst>
              <a:gd name="adj1" fmla="val 50000"/>
            </a:avLst>
          </a:prstGeom>
          <a:ln w="50800">
            <a:solidFill>
              <a:schemeClr val="tx1"/>
            </a:solidFill>
            <a:prstDash val="soli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500034" y="357166"/>
            <a:ext cx="2286016" cy="720000"/>
          </a:xfrm>
          <a:prstGeom prst="rect">
            <a:avLst/>
          </a:prstGeom>
          <a:solidFill>
            <a:schemeClr val="accent4">
              <a:lumMod val="50000"/>
            </a:schemeClr>
          </a:solidFill>
          <a:ln w="285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PONUDA</a:t>
            </a:r>
            <a:endParaRPr lang="hr-HR" sz="2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643702" y="357166"/>
            <a:ext cx="2286016" cy="720000"/>
          </a:xfrm>
          <a:prstGeom prst="rect">
            <a:avLst/>
          </a:prstGeom>
          <a:solidFill>
            <a:srgbClr val="C00000"/>
          </a:solidFill>
          <a:ln w="285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POTRAŽNJA</a:t>
            </a:r>
            <a:endParaRPr lang="hr-HR" sz="2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428991" y="1428736"/>
            <a:ext cx="2286016" cy="714380"/>
          </a:xfrm>
          <a:prstGeom prst="rect">
            <a:avLst/>
          </a:prstGeom>
          <a:solidFill>
            <a:srgbClr val="002060"/>
          </a:solidFill>
          <a:ln w="285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TRŽIŠTE</a:t>
            </a:r>
            <a:endParaRPr lang="hr-HR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Rectangle 6"/>
          <p:cNvSpPr/>
          <p:nvPr/>
        </p:nvSpPr>
        <p:spPr>
          <a:xfrm rot="16200000">
            <a:off x="2946791" y="3625449"/>
            <a:ext cx="3250417" cy="2857519"/>
          </a:xfrm>
          <a:prstGeom prst="rect">
            <a:avLst/>
          </a:prstGeom>
          <a:solidFill>
            <a:srgbClr val="06520A"/>
          </a:solidFill>
          <a:ln w="285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pPr algn="ctr"/>
            <a:r>
              <a:rPr lang="hr-HR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FUNKCIJE TRŽIŠTA</a:t>
            </a:r>
            <a:endParaRPr lang="hr-HR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857620" y="3571878"/>
            <a:ext cx="2000262" cy="504000"/>
          </a:xfrm>
          <a:prstGeom prst="rect">
            <a:avLst/>
          </a:prstGeom>
          <a:solidFill>
            <a:srgbClr val="FF9900"/>
          </a:solidFill>
          <a:ln w="285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SELEKTIVNA</a:t>
            </a:r>
            <a:endParaRPr lang="hr-HR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857620" y="4804178"/>
            <a:ext cx="2000262" cy="504000"/>
          </a:xfrm>
          <a:prstGeom prst="rect">
            <a:avLst/>
          </a:prstGeom>
          <a:solidFill>
            <a:srgbClr val="FF9900"/>
          </a:solidFill>
          <a:ln w="285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ALOKACIJSKA</a:t>
            </a:r>
            <a:endParaRPr lang="hr-HR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857620" y="4188028"/>
            <a:ext cx="2000262" cy="504000"/>
          </a:xfrm>
          <a:prstGeom prst="rect">
            <a:avLst/>
          </a:prstGeom>
          <a:solidFill>
            <a:srgbClr val="FF9900"/>
          </a:solidFill>
          <a:ln w="285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DISTRIBUCIJSKA</a:t>
            </a:r>
            <a:endParaRPr lang="hr-HR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857620" y="5420328"/>
            <a:ext cx="2000262" cy="504000"/>
          </a:xfrm>
          <a:prstGeom prst="rect">
            <a:avLst/>
          </a:prstGeom>
          <a:solidFill>
            <a:srgbClr val="FF9900"/>
          </a:solidFill>
          <a:ln w="285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INFORMACIJSKA</a:t>
            </a:r>
            <a:endParaRPr lang="hr-HR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857620" y="6036477"/>
            <a:ext cx="2000262" cy="504000"/>
          </a:xfrm>
          <a:prstGeom prst="rect">
            <a:avLst/>
          </a:prstGeom>
          <a:solidFill>
            <a:srgbClr val="FF9900"/>
          </a:solidFill>
          <a:ln w="285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RAZVOJNA</a:t>
            </a:r>
            <a:endParaRPr lang="hr-HR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14282" y="2857496"/>
            <a:ext cx="2643206" cy="3214710"/>
          </a:xfrm>
          <a:prstGeom prst="rect">
            <a:avLst/>
          </a:prstGeom>
          <a:solidFill>
            <a:srgbClr val="C00000"/>
          </a:solidFill>
          <a:ln w="285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pPr algn="ctr"/>
            <a:r>
              <a:rPr lang="hr-HR" sz="2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PREMA PROSTORNOM OBUHVATU</a:t>
            </a:r>
            <a:endParaRPr lang="hr-HR" sz="20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47885" y="3786190"/>
            <a:ext cx="2376000" cy="468000"/>
          </a:xfrm>
          <a:prstGeom prst="rect">
            <a:avLst/>
          </a:prstGeom>
          <a:solidFill>
            <a:schemeClr val="accent4">
              <a:lumMod val="50000"/>
            </a:schemeClr>
          </a:solidFill>
          <a:ln w="285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LOKALNO</a:t>
            </a:r>
            <a:endParaRPr lang="hr-HR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47885" y="4344562"/>
            <a:ext cx="2376000" cy="468000"/>
          </a:xfrm>
          <a:prstGeom prst="rect">
            <a:avLst/>
          </a:prstGeom>
          <a:solidFill>
            <a:schemeClr val="accent4">
              <a:lumMod val="50000"/>
            </a:schemeClr>
          </a:solidFill>
          <a:ln w="285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REGIONALNO</a:t>
            </a:r>
            <a:endParaRPr lang="hr-HR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47885" y="4902934"/>
            <a:ext cx="2376000" cy="468000"/>
          </a:xfrm>
          <a:prstGeom prst="rect">
            <a:avLst/>
          </a:prstGeom>
          <a:solidFill>
            <a:schemeClr val="accent4">
              <a:lumMod val="50000"/>
            </a:schemeClr>
          </a:solidFill>
          <a:ln w="285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MEĐUNARODNO</a:t>
            </a:r>
            <a:endParaRPr lang="hr-HR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47885" y="5461306"/>
            <a:ext cx="2376000" cy="468000"/>
          </a:xfrm>
          <a:prstGeom prst="rect">
            <a:avLst/>
          </a:prstGeom>
          <a:solidFill>
            <a:schemeClr val="accent4">
              <a:lumMod val="50000"/>
            </a:schemeClr>
          </a:solidFill>
          <a:ln w="285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GLOBALNO</a:t>
            </a:r>
            <a:endParaRPr lang="hr-HR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348677" y="3786190"/>
            <a:ext cx="2376000" cy="468000"/>
          </a:xfrm>
          <a:prstGeom prst="rect">
            <a:avLst/>
          </a:prstGeom>
          <a:solidFill>
            <a:srgbClr val="002060"/>
          </a:solidFill>
          <a:ln w="28575">
            <a:solidFill>
              <a:schemeClr val="tx1"/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0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TRŽIŠTE ROBE</a:t>
            </a:r>
            <a:endParaRPr lang="hr-HR" sz="20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6348677" y="4344562"/>
            <a:ext cx="2376000" cy="468000"/>
          </a:xfrm>
          <a:prstGeom prst="rect">
            <a:avLst/>
          </a:prstGeom>
          <a:solidFill>
            <a:srgbClr val="002060"/>
          </a:solidFill>
          <a:ln w="28575">
            <a:solidFill>
              <a:schemeClr val="tx1"/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0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TRŽIŠTE RADA</a:t>
            </a:r>
            <a:endParaRPr lang="hr-HR" sz="20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348677" y="4902934"/>
            <a:ext cx="2376000" cy="468000"/>
          </a:xfrm>
          <a:prstGeom prst="rect">
            <a:avLst/>
          </a:prstGeom>
          <a:solidFill>
            <a:srgbClr val="002060"/>
          </a:solidFill>
          <a:ln w="28575">
            <a:solidFill>
              <a:schemeClr val="tx1"/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0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TRŽIŠTE DIONICAMA</a:t>
            </a:r>
            <a:endParaRPr lang="hr-HR" sz="20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6348677" y="5461306"/>
            <a:ext cx="2376000" cy="468000"/>
          </a:xfrm>
          <a:prstGeom prst="rect">
            <a:avLst/>
          </a:prstGeom>
          <a:solidFill>
            <a:srgbClr val="002060"/>
          </a:solidFill>
          <a:ln w="28575">
            <a:solidFill>
              <a:schemeClr val="tx1"/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0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DEVIZNO TRŽIŠTE</a:t>
            </a:r>
            <a:endParaRPr lang="hr-HR" sz="20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2" name="Rounded Rectangular Callout 41"/>
          <p:cNvSpPr/>
          <p:nvPr/>
        </p:nvSpPr>
        <p:spPr>
          <a:xfrm>
            <a:off x="5143504" y="2357430"/>
            <a:ext cx="2500330" cy="1000132"/>
          </a:xfrm>
          <a:prstGeom prst="wedgeRoundRectCallout">
            <a:avLst>
              <a:gd name="adj1" fmla="val -29897"/>
              <a:gd name="adj2" fmla="val 91816"/>
              <a:gd name="adj3" fmla="val 16667"/>
            </a:avLst>
          </a:prstGeom>
          <a:solidFill>
            <a:schemeClr val="tx1"/>
          </a:solidFill>
          <a:ln w="9525">
            <a:solidFill>
              <a:schemeClr val="tx1">
                <a:lumMod val="50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hr-HR" dirty="0" smtClean="0">
                <a:solidFill>
                  <a:schemeClr val="bg1"/>
                </a:solidFill>
              </a:rPr>
              <a:t>ono što je </a:t>
            </a:r>
            <a:r>
              <a:rPr lang="hr-HR" b="1" dirty="0" smtClean="0">
                <a:solidFill>
                  <a:srgbClr val="C00000"/>
                </a:solidFill>
              </a:rPr>
              <a:t>traženo</a:t>
            </a:r>
            <a:r>
              <a:rPr lang="hr-HR" dirty="0" smtClean="0">
                <a:solidFill>
                  <a:srgbClr val="C00000"/>
                </a:solidFill>
              </a:rPr>
              <a:t> </a:t>
            </a:r>
            <a:r>
              <a:rPr lang="hr-HR" dirty="0" smtClean="0">
                <a:solidFill>
                  <a:schemeClr val="bg1"/>
                </a:solidFill>
              </a:rPr>
              <a:t>bit će </a:t>
            </a:r>
            <a:r>
              <a:rPr lang="hr-HR" b="1" dirty="0" smtClean="0">
                <a:solidFill>
                  <a:srgbClr val="C00000"/>
                </a:solidFill>
              </a:rPr>
              <a:t>prodano</a:t>
            </a:r>
            <a:r>
              <a:rPr lang="hr-HR" dirty="0" smtClean="0">
                <a:solidFill>
                  <a:schemeClr val="bg1"/>
                </a:solidFill>
              </a:rPr>
              <a:t>, a ono što </a:t>
            </a:r>
            <a:r>
              <a:rPr lang="hr-HR" b="1" dirty="0" smtClean="0">
                <a:solidFill>
                  <a:srgbClr val="C00000"/>
                </a:solidFill>
              </a:rPr>
              <a:t>nije</a:t>
            </a:r>
            <a:r>
              <a:rPr lang="hr-HR" dirty="0" smtClean="0">
                <a:solidFill>
                  <a:schemeClr val="bg1"/>
                </a:solidFill>
              </a:rPr>
              <a:t>, ostat će </a:t>
            </a:r>
            <a:r>
              <a:rPr lang="hr-HR" b="1" dirty="0" smtClean="0">
                <a:solidFill>
                  <a:srgbClr val="C00000"/>
                </a:solidFill>
              </a:rPr>
              <a:t>neprodano</a:t>
            </a:r>
            <a:endParaRPr lang="hr-HR" b="1" dirty="0">
              <a:solidFill>
                <a:srgbClr val="C00000"/>
              </a:solidFill>
            </a:endParaRPr>
          </a:p>
        </p:txBody>
      </p:sp>
      <p:sp>
        <p:nvSpPr>
          <p:cNvPr id="43" name="Rounded Rectangular Callout 42"/>
          <p:cNvSpPr/>
          <p:nvPr/>
        </p:nvSpPr>
        <p:spPr>
          <a:xfrm>
            <a:off x="6143636" y="3500438"/>
            <a:ext cx="2857520" cy="1428760"/>
          </a:xfrm>
          <a:prstGeom prst="wedgeRoundRectCallout">
            <a:avLst>
              <a:gd name="adj1" fmla="val -63329"/>
              <a:gd name="adj2" fmla="val 21875"/>
              <a:gd name="adj3" fmla="val 16667"/>
            </a:avLst>
          </a:prstGeom>
          <a:solidFill>
            <a:schemeClr val="tx1"/>
          </a:solidFill>
          <a:ln w="9525">
            <a:solidFill>
              <a:schemeClr val="tx1">
                <a:lumMod val="50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hr-HR" b="1" dirty="0" smtClean="0">
                <a:solidFill>
                  <a:srgbClr val="C00000"/>
                </a:solidFill>
              </a:rPr>
              <a:t>raspodjela</a:t>
            </a:r>
            <a:r>
              <a:rPr lang="hr-HR" dirty="0" smtClean="0">
                <a:solidFill>
                  <a:srgbClr val="C00000"/>
                </a:solidFill>
              </a:rPr>
              <a:t> </a:t>
            </a:r>
            <a:r>
              <a:rPr lang="hr-HR" dirty="0" smtClean="0">
                <a:solidFill>
                  <a:schemeClr val="bg1"/>
                </a:solidFill>
              </a:rPr>
              <a:t>ukupno ostvarenog </a:t>
            </a:r>
            <a:r>
              <a:rPr lang="hr-HR" b="1" dirty="0" smtClean="0">
                <a:solidFill>
                  <a:srgbClr val="C00000"/>
                </a:solidFill>
              </a:rPr>
              <a:t>profita</a:t>
            </a:r>
            <a:r>
              <a:rPr lang="hr-HR" dirty="0" smtClean="0">
                <a:solidFill>
                  <a:srgbClr val="C00000"/>
                </a:solidFill>
              </a:rPr>
              <a:t> </a:t>
            </a:r>
            <a:r>
              <a:rPr lang="hr-HR" i="1" dirty="0" smtClean="0">
                <a:solidFill>
                  <a:schemeClr val="bg1"/>
                </a:solidFill>
              </a:rPr>
              <a:t>(npr. ako poduzetnik ostvari veću zaradu, povisit će plaću radnicima)</a:t>
            </a:r>
            <a:endParaRPr lang="hr-HR" i="1" dirty="0">
              <a:solidFill>
                <a:schemeClr val="bg1"/>
              </a:solidFill>
            </a:endParaRPr>
          </a:p>
        </p:txBody>
      </p:sp>
      <p:sp>
        <p:nvSpPr>
          <p:cNvPr id="44" name="Rounded Rectangular Callout 43"/>
          <p:cNvSpPr/>
          <p:nvPr/>
        </p:nvSpPr>
        <p:spPr>
          <a:xfrm>
            <a:off x="511868" y="3429000"/>
            <a:ext cx="3060000" cy="1571636"/>
          </a:xfrm>
          <a:prstGeom prst="wedgeRoundRectCallout">
            <a:avLst>
              <a:gd name="adj1" fmla="val 62396"/>
              <a:gd name="adj2" fmla="val 45701"/>
              <a:gd name="adj3" fmla="val 16667"/>
            </a:avLst>
          </a:prstGeom>
          <a:solidFill>
            <a:schemeClr val="tx1"/>
          </a:solidFill>
          <a:ln w="9525">
            <a:solidFill>
              <a:schemeClr val="tx1">
                <a:lumMod val="50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hr-HR" dirty="0" smtClean="0">
                <a:solidFill>
                  <a:schemeClr val="bg1"/>
                </a:solidFill>
              </a:rPr>
              <a:t>razmještanje resursa i proizvoda </a:t>
            </a:r>
            <a:r>
              <a:rPr lang="hr-HR" b="1" dirty="0" smtClean="0">
                <a:solidFill>
                  <a:srgbClr val="C00000"/>
                </a:solidFill>
              </a:rPr>
              <a:t>tamo gdje su najpotrebniji </a:t>
            </a:r>
            <a:r>
              <a:rPr lang="hr-HR" i="1" dirty="0" smtClean="0">
                <a:solidFill>
                  <a:schemeClr val="bg1"/>
                </a:solidFill>
              </a:rPr>
              <a:t>(npr. sportski rekviziti za vrijeme sportskih događanja, sladoled ljeti…)</a:t>
            </a:r>
            <a:endParaRPr lang="hr-HR" i="1" dirty="0">
              <a:solidFill>
                <a:schemeClr val="bg1"/>
              </a:solidFill>
            </a:endParaRPr>
          </a:p>
        </p:txBody>
      </p:sp>
      <p:sp>
        <p:nvSpPr>
          <p:cNvPr id="45" name="Rounded Rectangular Callout 44"/>
          <p:cNvSpPr/>
          <p:nvPr/>
        </p:nvSpPr>
        <p:spPr>
          <a:xfrm>
            <a:off x="6143636" y="5000636"/>
            <a:ext cx="2857520" cy="1643074"/>
          </a:xfrm>
          <a:prstGeom prst="wedgeRoundRectCallout">
            <a:avLst>
              <a:gd name="adj1" fmla="val -61558"/>
              <a:gd name="adj2" fmla="val -15626"/>
              <a:gd name="adj3" fmla="val 16667"/>
            </a:avLst>
          </a:prstGeom>
          <a:solidFill>
            <a:schemeClr val="tx1"/>
          </a:solidFill>
          <a:ln w="9525">
            <a:solidFill>
              <a:schemeClr val="tx1">
                <a:lumMod val="50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hr-HR" dirty="0" smtClean="0">
                <a:solidFill>
                  <a:schemeClr val="bg1"/>
                </a:solidFill>
              </a:rPr>
              <a:t>poduzetnik može </a:t>
            </a:r>
            <a:r>
              <a:rPr lang="hr-HR" b="1" dirty="0" smtClean="0">
                <a:solidFill>
                  <a:srgbClr val="C00000"/>
                </a:solidFill>
              </a:rPr>
              <a:t>koristiti informacije</a:t>
            </a:r>
            <a:r>
              <a:rPr lang="hr-HR" dirty="0" smtClean="0">
                <a:solidFill>
                  <a:srgbClr val="C00000"/>
                </a:solidFill>
              </a:rPr>
              <a:t> </a:t>
            </a:r>
            <a:r>
              <a:rPr lang="hr-HR" b="1" dirty="0" smtClean="0">
                <a:solidFill>
                  <a:srgbClr val="C00000"/>
                </a:solidFill>
              </a:rPr>
              <a:t>koje mu tržište nudi </a:t>
            </a:r>
            <a:r>
              <a:rPr lang="hr-HR" dirty="0" smtClean="0">
                <a:solidFill>
                  <a:schemeClr val="bg1"/>
                </a:solidFill>
              </a:rPr>
              <a:t>kako bi mogao procijeniti </a:t>
            </a:r>
            <a:r>
              <a:rPr lang="hr-HR" b="1" dirty="0" smtClean="0">
                <a:solidFill>
                  <a:srgbClr val="C00000"/>
                </a:solidFill>
              </a:rPr>
              <a:t>što proizvoditi i koje promjene uvesti</a:t>
            </a:r>
            <a:endParaRPr lang="hr-HR" b="1" dirty="0">
              <a:solidFill>
                <a:srgbClr val="C00000"/>
              </a:solidFill>
            </a:endParaRPr>
          </a:p>
        </p:txBody>
      </p:sp>
      <p:sp>
        <p:nvSpPr>
          <p:cNvPr id="46" name="Rounded Rectangular Callout 45"/>
          <p:cNvSpPr/>
          <p:nvPr/>
        </p:nvSpPr>
        <p:spPr>
          <a:xfrm>
            <a:off x="511868" y="5072074"/>
            <a:ext cx="3060000" cy="1643074"/>
          </a:xfrm>
          <a:prstGeom prst="wedgeRoundRectCallout">
            <a:avLst>
              <a:gd name="adj1" fmla="val 66386"/>
              <a:gd name="adj2" fmla="val 23879"/>
              <a:gd name="adj3" fmla="val 16667"/>
            </a:avLst>
          </a:prstGeom>
          <a:solidFill>
            <a:schemeClr val="tx1"/>
          </a:solidFill>
          <a:ln w="9525">
            <a:solidFill>
              <a:schemeClr val="tx1">
                <a:lumMod val="50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hr-HR" dirty="0" smtClean="0">
                <a:solidFill>
                  <a:schemeClr val="bg1"/>
                </a:solidFill>
              </a:rPr>
              <a:t>unosi se </a:t>
            </a:r>
            <a:r>
              <a:rPr lang="hr-HR" b="1" dirty="0" smtClean="0">
                <a:solidFill>
                  <a:srgbClr val="C00000"/>
                </a:solidFill>
              </a:rPr>
              <a:t>racionalnost</a:t>
            </a:r>
            <a:r>
              <a:rPr lang="hr-HR" dirty="0" smtClean="0">
                <a:solidFill>
                  <a:srgbClr val="C00000"/>
                </a:solidFill>
              </a:rPr>
              <a:t> </a:t>
            </a:r>
            <a:r>
              <a:rPr lang="hr-HR" dirty="0" smtClean="0">
                <a:solidFill>
                  <a:schemeClr val="bg1"/>
                </a:solidFill>
              </a:rPr>
              <a:t>u gospodarske djelatnosti te se poduzetnici konkurencijom prisiljavaju na </a:t>
            </a:r>
            <a:r>
              <a:rPr lang="hr-HR" b="1" dirty="0" smtClean="0">
                <a:solidFill>
                  <a:srgbClr val="C00000"/>
                </a:solidFill>
              </a:rPr>
              <a:t>stalnu brigu o razvoju</a:t>
            </a:r>
            <a:endParaRPr lang="hr-HR" b="1" dirty="0">
              <a:solidFill>
                <a:srgbClr val="C00000"/>
              </a:solidFill>
            </a:endParaRPr>
          </a:p>
        </p:txBody>
      </p:sp>
      <p:sp>
        <p:nvSpPr>
          <p:cNvPr id="48" name="Rounded Rectangular Callout 47"/>
          <p:cNvSpPr/>
          <p:nvPr/>
        </p:nvSpPr>
        <p:spPr>
          <a:xfrm>
            <a:off x="274890" y="1285860"/>
            <a:ext cx="2928958" cy="1357322"/>
          </a:xfrm>
          <a:prstGeom prst="wedgeRoundRectCallout">
            <a:avLst>
              <a:gd name="adj1" fmla="val 61371"/>
              <a:gd name="adj2" fmla="val -2151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tržište je </a:t>
            </a:r>
            <a:r>
              <a:rPr lang="vi-VN" b="1" dirty="0" smtClean="0">
                <a:solidFill>
                  <a:srgbClr val="C00000"/>
                </a:solidFill>
                <a:latin typeface="Calibri" pitchFamily="34" charset="0"/>
                <a:cs typeface="Calibri" pitchFamily="34" charset="0"/>
              </a:rPr>
              <a:t>mehanizam</a:t>
            </a:r>
            <a:r>
              <a:rPr lang="vi-VN" dirty="0" smtClean="0">
                <a:solidFill>
                  <a:srgbClr val="C0000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vi-VN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putem kojeg kupci i prodavači određuju </a:t>
            </a:r>
            <a:r>
              <a:rPr lang="vi-VN" b="1" dirty="0" smtClean="0">
                <a:solidFill>
                  <a:srgbClr val="C00000"/>
                </a:solidFill>
                <a:latin typeface="Calibri" pitchFamily="34" charset="0"/>
                <a:cs typeface="Calibri" pitchFamily="34" charset="0"/>
              </a:rPr>
              <a:t>cijenu</a:t>
            </a:r>
            <a:r>
              <a:rPr lang="vi-VN" dirty="0" smtClean="0">
                <a:solidFill>
                  <a:srgbClr val="C0000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vi-VN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i </a:t>
            </a:r>
            <a:r>
              <a:rPr lang="vi-VN" b="1" dirty="0" smtClean="0">
                <a:solidFill>
                  <a:srgbClr val="C00000"/>
                </a:solidFill>
                <a:latin typeface="Calibri" pitchFamily="34" charset="0"/>
                <a:cs typeface="Calibri" pitchFamily="34" charset="0"/>
              </a:rPr>
              <a:t>količinu</a:t>
            </a:r>
            <a:r>
              <a:rPr lang="vi-VN" dirty="0" smtClean="0">
                <a:solidFill>
                  <a:srgbClr val="C0000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vi-VN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nekog </a:t>
            </a:r>
            <a:r>
              <a:rPr lang="vi-VN" b="1" dirty="0" smtClean="0">
                <a:solidFill>
                  <a:srgbClr val="C00000"/>
                </a:solidFill>
                <a:latin typeface="Calibri" pitchFamily="34" charset="0"/>
                <a:cs typeface="Calibri" pitchFamily="34" charset="0"/>
              </a:rPr>
              <a:t>dobra</a:t>
            </a:r>
          </a:p>
        </p:txBody>
      </p:sp>
      <p:sp>
        <p:nvSpPr>
          <p:cNvPr id="49" name="Rounded Rectangular Callout 48"/>
          <p:cNvSpPr/>
          <p:nvPr/>
        </p:nvSpPr>
        <p:spPr>
          <a:xfrm>
            <a:off x="3071802" y="142852"/>
            <a:ext cx="3000396" cy="714380"/>
          </a:xfrm>
          <a:prstGeom prst="wedgeRoundRectCallout">
            <a:avLst>
              <a:gd name="adj1" fmla="val 8721"/>
              <a:gd name="adj2" fmla="val 13783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mjesto </a:t>
            </a:r>
            <a:r>
              <a:rPr lang="vi-VN" b="1" dirty="0" smtClean="0">
                <a:solidFill>
                  <a:srgbClr val="C00000"/>
                </a:solidFill>
                <a:latin typeface="Calibri" pitchFamily="34" charset="0"/>
                <a:cs typeface="Calibri" pitchFamily="34" charset="0"/>
              </a:rPr>
              <a:t>sučeljavanja</a:t>
            </a:r>
            <a:r>
              <a:rPr lang="vi-VN" dirty="0" smtClean="0">
                <a:solidFill>
                  <a:srgbClr val="C0000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vi-VN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ponude i potražnje i </a:t>
            </a:r>
            <a:r>
              <a:rPr lang="vi-VN" b="1" dirty="0" smtClean="0">
                <a:solidFill>
                  <a:srgbClr val="C00000"/>
                </a:solidFill>
                <a:latin typeface="Calibri" pitchFamily="34" charset="0"/>
                <a:cs typeface="Calibri" pitchFamily="34" charset="0"/>
              </a:rPr>
              <a:t>formiranja</a:t>
            </a:r>
            <a:r>
              <a:rPr lang="vi-VN" b="1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vi-VN" b="1" dirty="0" smtClean="0">
                <a:solidFill>
                  <a:srgbClr val="C00000"/>
                </a:solidFill>
                <a:latin typeface="Calibri" pitchFamily="34" charset="0"/>
                <a:cs typeface="Calibri" pitchFamily="34" charset="0"/>
              </a:rPr>
              <a:t>cijena</a:t>
            </a:r>
          </a:p>
        </p:txBody>
      </p:sp>
      <p:pic>
        <p:nvPicPr>
          <p:cNvPr id="34" name="Picture 33" descr="alokacijska_uloga_trzista.png"/>
          <p:cNvPicPr>
            <a:picLocks noChangeAspect="1"/>
          </p:cNvPicPr>
          <p:nvPr/>
        </p:nvPicPr>
        <p:blipFill>
          <a:blip r:embed="rId2" cstate="email"/>
          <a:stretch>
            <a:fillRect/>
          </a:stretch>
        </p:blipFill>
        <p:spPr>
          <a:xfrm>
            <a:off x="1214414" y="359399"/>
            <a:ext cx="7143800" cy="306960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750"/>
                            </p:stCondLst>
                            <p:childTnLst>
                              <p:par>
                                <p:cTn id="2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"/>
                            </p:stCondLst>
                            <p:childTnLst>
                              <p:par>
                                <p:cTn id="4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750"/>
                            </p:stCondLst>
                            <p:childTnLst>
                              <p:par>
                                <p:cTn id="5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00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250"/>
                            </p:stCondLst>
                            <p:childTnLst>
                              <p:par>
                                <p:cTn id="6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500"/>
                            </p:stCondLst>
                            <p:childTnLst>
                              <p:par>
                                <p:cTn id="6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750"/>
                            </p:stCondLst>
                            <p:childTnLst>
                              <p:par>
                                <p:cTn id="6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2000"/>
                            </p:stCondLst>
                            <p:childTnLst>
                              <p:par>
                                <p:cTn id="7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2250"/>
                            </p:stCondLst>
                            <p:childTnLst>
                              <p:par>
                                <p:cTn id="7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2500"/>
                            </p:stCondLst>
                            <p:childTnLst>
                              <p:par>
                                <p:cTn id="8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2750"/>
                            </p:stCondLst>
                            <p:childTnLst>
                              <p:par>
                                <p:cTn id="8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3000"/>
                            </p:stCondLst>
                            <p:childTnLst>
                              <p:par>
                                <p:cTn id="8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6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250"/>
                            </p:stCondLst>
                            <p:childTnLst>
                              <p:par>
                                <p:cTn id="9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0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500"/>
                            </p:stCondLst>
                            <p:childTnLst>
                              <p:par>
                                <p:cTn id="10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750"/>
                            </p:stCondLst>
                            <p:childTnLst>
                              <p:par>
                                <p:cTn id="10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000"/>
                            </p:stCondLst>
                            <p:childTnLst>
                              <p:par>
                                <p:cTn id="1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1250"/>
                            </p:stCondLst>
                            <p:childTnLst>
                              <p:par>
                                <p:cTn id="1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0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5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250"/>
                            </p:stCondLst>
                            <p:childTnLst>
                              <p:par>
                                <p:cTn id="1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3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7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2" dur="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47" grpId="0" animBg="1"/>
      <p:bldP spid="2" grpId="0" uiExpand="1" build="allAtOnce" animBg="1"/>
      <p:bldP spid="3" grpId="0" uiExpand="1" build="allAtOnce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5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8" grpId="0" animBg="1"/>
      <p:bldP spid="48" grpId="1" animBg="1"/>
      <p:bldP spid="49" grpId="0" animBg="1"/>
      <p:bldP spid="49" grpId="1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-71470" y="928670"/>
            <a:ext cx="9144032" cy="5929330"/>
          </a:xfrm>
        </p:spPr>
        <p:txBody>
          <a:bodyPr>
            <a:normAutofit/>
          </a:bodyPr>
          <a:lstStyle/>
          <a:p>
            <a:pPr marL="468000" indent="-324000">
              <a:buSzPct val="100000"/>
              <a:buFont typeface="Arial" pitchFamily="34" charset="0"/>
              <a:buChar char="−"/>
            </a:pPr>
            <a:r>
              <a:rPr lang="hr-HR" sz="2400" dirty="0" smtClean="0">
                <a:latin typeface="+mn-lt"/>
              </a:rPr>
              <a:t>ukupna količina dobara i usluga koje će </a:t>
            </a:r>
            <a:r>
              <a:rPr lang="hr-HR" sz="3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potrošači </a:t>
            </a:r>
            <a:r>
              <a:rPr lang="pl-PL" sz="3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kupiti </a:t>
            </a:r>
            <a:r>
              <a:rPr lang="pl-PL" sz="2400" dirty="0" smtClean="0">
                <a:latin typeface="+mn-lt"/>
              </a:rPr>
              <a:t>po određenim </a:t>
            </a:r>
            <a:r>
              <a:rPr lang="pl-PL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cijenama</a:t>
            </a:r>
            <a:r>
              <a:rPr lang="pl-PL" sz="2400" dirty="0" smtClean="0">
                <a:latin typeface="+mn-lt"/>
              </a:rPr>
              <a:t> na određenom </a:t>
            </a:r>
            <a:r>
              <a:rPr lang="pl-PL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tržištu</a:t>
            </a:r>
            <a:r>
              <a:rPr lang="pl-PL" sz="2400" dirty="0" smtClean="0">
                <a:latin typeface="+mn-lt"/>
              </a:rPr>
              <a:t> i u određenom </a:t>
            </a:r>
            <a:r>
              <a:rPr lang="pl-PL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vremenu</a:t>
            </a:r>
          </a:p>
          <a:p>
            <a:pPr marL="468000" indent="-324000">
              <a:spcBef>
                <a:spcPts val="1800"/>
              </a:spcBef>
              <a:buSzPct val="100000"/>
              <a:buFont typeface="Arial" pitchFamily="34" charset="0"/>
              <a:buChar char="−"/>
            </a:pPr>
            <a:r>
              <a:rPr lang="pl-PL" sz="2400" dirty="0" smtClean="0">
                <a:solidFill>
                  <a:prstClr val="white"/>
                </a:solidFill>
                <a:latin typeface="+mn-lt"/>
              </a:rPr>
              <a:t>kolika </a:t>
            </a:r>
            <a:r>
              <a:rPr lang="pl-PL" sz="2400" b="1" dirty="0" smtClean="0">
                <a:solidFill>
                  <a:srgbClr val="FFC000"/>
                </a:solidFill>
                <a:latin typeface="+mn-lt"/>
              </a:rPr>
              <a:t>količina</a:t>
            </a:r>
            <a:r>
              <a:rPr lang="pl-PL" sz="2400" dirty="0" smtClean="0">
                <a:solidFill>
                  <a:prstClr val="white"/>
                </a:solidFill>
                <a:latin typeface="+mn-lt"/>
              </a:rPr>
              <a:t> dobara će biti prodana ovisi o njihovoj </a:t>
            </a:r>
            <a:r>
              <a:rPr lang="pl-PL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cijeni</a:t>
            </a:r>
            <a:endParaRPr lang="pl-PL" sz="2400" b="1" dirty="0" smtClean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  <a:p>
            <a:pPr marL="468000" indent="-324000">
              <a:spcBef>
                <a:spcPts val="1200"/>
              </a:spcBef>
              <a:buSzPct val="100000"/>
              <a:buFont typeface="Arial" pitchFamily="34" charset="0"/>
              <a:buChar char="−"/>
            </a:pP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OPĆI ZAKON POTRAŽNJE </a:t>
            </a:r>
            <a:r>
              <a:rPr lang="hr-HR" sz="2400" b="1" dirty="0" smtClean="0">
                <a:latin typeface="+mn-lt"/>
              </a:rPr>
              <a:t>–</a:t>
            </a:r>
            <a:r>
              <a:rPr lang="hr-HR" sz="2400" b="1" dirty="0" smtClean="0">
                <a:solidFill>
                  <a:srgbClr val="FFC000"/>
                </a:solidFill>
                <a:latin typeface="+mn-lt"/>
              </a:rPr>
              <a:t> </a:t>
            </a:r>
            <a:r>
              <a:rPr lang="hr-HR" sz="2400" dirty="0" smtClean="0">
                <a:latin typeface="+mn-lt"/>
              </a:rPr>
              <a:t>kad </a:t>
            </a: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cijena</a:t>
            </a:r>
            <a:r>
              <a:rPr lang="hr-HR" sz="2400" dirty="0" smtClean="0">
                <a:latin typeface="+mn-lt"/>
              </a:rPr>
              <a:t> dobra </a:t>
            </a: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raste</a:t>
            </a:r>
            <a:r>
              <a:rPr lang="hr-HR" sz="2400" dirty="0" smtClean="0">
                <a:latin typeface="+mn-lt"/>
              </a:rPr>
              <a:t>, </a:t>
            </a: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potraživana</a:t>
            </a:r>
            <a:r>
              <a:rPr lang="hr-HR" sz="2400" dirty="0" smtClean="0">
                <a:latin typeface="+mn-lt"/>
              </a:rPr>
              <a:t> se količina </a:t>
            </a: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smanjuje</a:t>
            </a:r>
            <a:r>
              <a:rPr lang="hr-HR" sz="2400" dirty="0" smtClean="0">
                <a:latin typeface="+mn-lt"/>
              </a:rPr>
              <a:t>, i obrnuto</a:t>
            </a:r>
            <a:endParaRPr lang="hr-HR" sz="2400" b="1" dirty="0" smtClean="0">
              <a:solidFill>
                <a:srgbClr val="FFC000"/>
              </a:solidFill>
              <a:latin typeface="+mn-lt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686800" cy="868346"/>
          </a:xfrm>
        </p:spPr>
        <p:txBody>
          <a:bodyPr>
            <a:no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0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POTRAŽNJA</a:t>
            </a:r>
            <a:endParaRPr lang="hr-HR" sz="40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1470" y="939457"/>
            <a:ext cx="9000000" cy="986301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/>
          </a:p>
        </p:txBody>
      </p:sp>
      <p:grpSp>
        <p:nvGrpSpPr>
          <p:cNvPr id="4" name="Group 3"/>
          <p:cNvGrpSpPr/>
          <p:nvPr/>
        </p:nvGrpSpPr>
        <p:grpSpPr>
          <a:xfrm>
            <a:off x="642910" y="3598290"/>
            <a:ext cx="7929618" cy="3131866"/>
            <a:chOff x="642910" y="3598290"/>
            <a:chExt cx="7929618" cy="3131866"/>
          </a:xfrm>
        </p:grpSpPr>
        <p:grpSp>
          <p:nvGrpSpPr>
            <p:cNvPr id="2" name="Group 8"/>
            <p:cNvGrpSpPr/>
            <p:nvPr/>
          </p:nvGrpSpPr>
          <p:grpSpPr>
            <a:xfrm>
              <a:off x="642910" y="3598290"/>
              <a:ext cx="7929618" cy="3131866"/>
              <a:chOff x="428596" y="3500414"/>
              <a:chExt cx="8501122" cy="3357586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428596" y="3500438"/>
                <a:ext cx="8501122" cy="3357562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r-HR" dirty="0"/>
              </a:p>
            </p:txBody>
          </p:sp>
          <p:pic>
            <p:nvPicPr>
              <p:cNvPr id="1026" name="Picture 2"/>
              <p:cNvPicPr>
                <a:picLocks noChangeAspect="1" noChangeArrowheads="1"/>
              </p:cNvPicPr>
              <p:nvPr/>
            </p:nvPicPr>
            <p:blipFill>
              <a:blip r:embed="rId2" cstate="email"/>
              <a:srcRect/>
              <a:stretch>
                <a:fillRect/>
              </a:stretch>
            </p:blipFill>
            <p:spPr bwMode="auto">
              <a:xfrm>
                <a:off x="428596" y="3500414"/>
                <a:ext cx="3904170" cy="335758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7" name="Picture 2"/>
              <p:cNvPicPr>
                <a:picLocks noChangeAspect="1"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5000628" y="3500438"/>
                <a:ext cx="3857652" cy="247991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</p:grpSp>
        <p:pic>
          <p:nvPicPr>
            <p:cNvPr id="3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82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1593" y="4005064"/>
              <a:ext cx="3840081" cy="2061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9" name="TextBox 8"/>
          <p:cNvSpPr txBox="1"/>
          <p:nvPr/>
        </p:nvSpPr>
        <p:spPr>
          <a:xfrm>
            <a:off x="1400948" y="3645024"/>
            <a:ext cx="24938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sz="2000" b="1" dirty="0" smtClean="0">
                <a:solidFill>
                  <a:schemeClr val="bg1"/>
                </a:solidFill>
              </a:rPr>
              <a:t>KRIVULJA POTRAŽNJE</a:t>
            </a:r>
            <a:endParaRPr lang="hr-HR" sz="2000" b="1" dirty="0">
              <a:solidFill>
                <a:schemeClr val="bg1"/>
              </a:solidFill>
            </a:endParaRPr>
          </a:p>
        </p:txBody>
      </p:sp>
      <p:sp>
        <p:nvSpPr>
          <p:cNvPr id="12" name="Freeform 11"/>
          <p:cNvSpPr/>
          <p:nvPr/>
        </p:nvSpPr>
        <p:spPr>
          <a:xfrm rot="120000">
            <a:off x="1365293" y="4192558"/>
            <a:ext cx="2188517" cy="2005057"/>
          </a:xfrm>
          <a:custGeom>
            <a:avLst/>
            <a:gdLst>
              <a:gd name="connsiteX0" fmla="*/ 0 w 1942089"/>
              <a:gd name="connsiteY0" fmla="*/ 0 h 2006825"/>
              <a:gd name="connsiteX1" fmla="*/ 890124 w 1942089"/>
              <a:gd name="connsiteY1" fmla="*/ 1189529 h 2006825"/>
              <a:gd name="connsiteX2" fmla="*/ 1942089 w 1942089"/>
              <a:gd name="connsiteY2" fmla="*/ 2006825 h 2006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42089" h="2006825">
                <a:moveTo>
                  <a:pt x="0" y="0"/>
                </a:moveTo>
                <a:cubicBezTo>
                  <a:pt x="283221" y="427529"/>
                  <a:pt x="566443" y="855058"/>
                  <a:pt x="890124" y="1189529"/>
                </a:cubicBezTo>
                <a:cubicBezTo>
                  <a:pt x="1213805" y="1524000"/>
                  <a:pt x="1629197" y="1849030"/>
                  <a:pt x="1942089" y="2006825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75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10" grpId="0" animBg="1"/>
      <p:bldP spid="12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Freeform 139"/>
          <p:cNvSpPr/>
          <p:nvPr/>
        </p:nvSpPr>
        <p:spPr>
          <a:xfrm>
            <a:off x="4572001" y="4500570"/>
            <a:ext cx="1785950" cy="857256"/>
          </a:xfrm>
          <a:custGeom>
            <a:avLst/>
            <a:gdLst>
              <a:gd name="connsiteX0" fmla="*/ 0 w 469231"/>
              <a:gd name="connsiteY0" fmla="*/ 0 h 697832"/>
              <a:gd name="connsiteX1" fmla="*/ 469231 w 469231"/>
              <a:gd name="connsiteY1" fmla="*/ 697832 h 697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69231" h="697832">
                <a:moveTo>
                  <a:pt x="0" y="0"/>
                </a:moveTo>
                <a:cubicBezTo>
                  <a:pt x="193507" y="289760"/>
                  <a:pt x="387015" y="579521"/>
                  <a:pt x="469231" y="697832"/>
                </a:cubicBezTo>
              </a:path>
            </a:pathLst>
          </a:cu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r-HR" dirty="0"/>
          </a:p>
        </p:txBody>
      </p:sp>
      <p:sp>
        <p:nvSpPr>
          <p:cNvPr id="127" name="Freeform 126"/>
          <p:cNvSpPr/>
          <p:nvPr/>
        </p:nvSpPr>
        <p:spPr>
          <a:xfrm>
            <a:off x="3714745" y="3643314"/>
            <a:ext cx="857256" cy="857256"/>
          </a:xfrm>
          <a:custGeom>
            <a:avLst/>
            <a:gdLst>
              <a:gd name="connsiteX0" fmla="*/ 0 w 469231"/>
              <a:gd name="connsiteY0" fmla="*/ 0 h 697832"/>
              <a:gd name="connsiteX1" fmla="*/ 469231 w 469231"/>
              <a:gd name="connsiteY1" fmla="*/ 697832 h 697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69231" h="697832">
                <a:moveTo>
                  <a:pt x="0" y="0"/>
                </a:moveTo>
                <a:cubicBezTo>
                  <a:pt x="193507" y="289760"/>
                  <a:pt x="387015" y="579521"/>
                  <a:pt x="469231" y="697832"/>
                </a:cubicBezTo>
              </a:path>
            </a:pathLst>
          </a:cu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r-HR" dirty="0"/>
          </a:p>
        </p:txBody>
      </p:sp>
      <p:sp>
        <p:nvSpPr>
          <p:cNvPr id="98" name="Freeform 97"/>
          <p:cNvSpPr/>
          <p:nvPr/>
        </p:nvSpPr>
        <p:spPr>
          <a:xfrm>
            <a:off x="2857489" y="2714620"/>
            <a:ext cx="857256" cy="928694"/>
          </a:xfrm>
          <a:custGeom>
            <a:avLst/>
            <a:gdLst>
              <a:gd name="connsiteX0" fmla="*/ 0 w 469231"/>
              <a:gd name="connsiteY0" fmla="*/ 0 h 697832"/>
              <a:gd name="connsiteX1" fmla="*/ 469231 w 469231"/>
              <a:gd name="connsiteY1" fmla="*/ 697832 h 697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69231" h="697832">
                <a:moveTo>
                  <a:pt x="0" y="0"/>
                </a:moveTo>
                <a:cubicBezTo>
                  <a:pt x="193507" y="289760"/>
                  <a:pt x="387015" y="579521"/>
                  <a:pt x="469231" y="697832"/>
                </a:cubicBezTo>
              </a:path>
            </a:pathLst>
          </a:cu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r-HR" dirty="0"/>
          </a:p>
        </p:txBody>
      </p:sp>
      <p:sp>
        <p:nvSpPr>
          <p:cNvPr id="63" name="Freeform 62"/>
          <p:cNvSpPr/>
          <p:nvPr/>
        </p:nvSpPr>
        <p:spPr>
          <a:xfrm>
            <a:off x="2000233" y="1500174"/>
            <a:ext cx="857256" cy="1214446"/>
          </a:xfrm>
          <a:custGeom>
            <a:avLst/>
            <a:gdLst>
              <a:gd name="connsiteX0" fmla="*/ 0 w 469231"/>
              <a:gd name="connsiteY0" fmla="*/ 0 h 697832"/>
              <a:gd name="connsiteX1" fmla="*/ 469231 w 469231"/>
              <a:gd name="connsiteY1" fmla="*/ 697832 h 697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69231" h="697832">
                <a:moveTo>
                  <a:pt x="0" y="0"/>
                </a:moveTo>
                <a:cubicBezTo>
                  <a:pt x="193507" y="289760"/>
                  <a:pt x="387015" y="579521"/>
                  <a:pt x="469231" y="697832"/>
                </a:cubicBezTo>
              </a:path>
            </a:pathLst>
          </a:cu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r-HR" dirty="0"/>
          </a:p>
        </p:txBody>
      </p:sp>
      <p:sp>
        <p:nvSpPr>
          <p:cNvPr id="20" name="TextBox 19"/>
          <p:cNvSpPr txBox="1"/>
          <p:nvPr/>
        </p:nvSpPr>
        <p:spPr>
          <a:xfrm rot="16200000">
            <a:off x="-50009" y="478582"/>
            <a:ext cx="9286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CIJENA</a:t>
            </a:r>
            <a:endParaRPr lang="hr-HR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500695" y="6315014"/>
            <a:ext cx="22145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POTRAŽIVANJA</a:t>
            </a:r>
            <a:endParaRPr lang="hr-HR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grpSp>
        <p:nvGrpSpPr>
          <p:cNvPr id="2" name="Group 75"/>
          <p:cNvGrpSpPr/>
          <p:nvPr/>
        </p:nvGrpSpPr>
        <p:grpSpPr>
          <a:xfrm>
            <a:off x="1071539" y="285728"/>
            <a:ext cx="144464" cy="5715040"/>
            <a:chOff x="1142976" y="428604"/>
            <a:chExt cx="144464" cy="5715040"/>
          </a:xfrm>
        </p:grpSpPr>
        <p:cxnSp>
          <p:nvCxnSpPr>
            <p:cNvPr id="15" name="Straight Connector 14"/>
            <p:cNvCxnSpPr/>
            <p:nvPr/>
          </p:nvCxnSpPr>
          <p:spPr>
            <a:xfrm rot="5400000" flipH="1" flipV="1">
              <a:off x="-1570874" y="3285330"/>
              <a:ext cx="5715040" cy="1588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 rot="10800000">
              <a:off x="1142976" y="5500702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 rot="10800000">
              <a:off x="1142976" y="5065576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 rot="10800000">
              <a:off x="1142976" y="4630454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 rot="10800000">
              <a:off x="1142976" y="4195332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 rot="10800000">
              <a:off x="1142976" y="3760210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 rot="10800000">
              <a:off x="1142976" y="3325088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 rot="10800000">
              <a:off x="1142976" y="2889966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 rot="10800000">
              <a:off x="1142976" y="2454844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 rot="10800000">
              <a:off x="1142976" y="2019722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 rot="10800000">
              <a:off x="1142976" y="1584600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 rot="10800000">
              <a:off x="1142976" y="1149478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 rot="10800000">
              <a:off x="1142976" y="714356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76"/>
          <p:cNvGrpSpPr/>
          <p:nvPr/>
        </p:nvGrpSpPr>
        <p:grpSpPr>
          <a:xfrm rot="16200000" flipV="1">
            <a:off x="3713951" y="2999578"/>
            <a:ext cx="144464" cy="5715040"/>
            <a:chOff x="1142976" y="428604"/>
            <a:chExt cx="144464" cy="5715040"/>
          </a:xfrm>
        </p:grpSpPr>
        <p:cxnSp>
          <p:nvCxnSpPr>
            <p:cNvPr id="78" name="Straight Connector 77"/>
            <p:cNvCxnSpPr/>
            <p:nvPr/>
          </p:nvCxnSpPr>
          <p:spPr>
            <a:xfrm rot="5400000" flipH="1" flipV="1">
              <a:off x="-1570874" y="3285330"/>
              <a:ext cx="5715040" cy="1588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 rot="10800000">
              <a:off x="1142976" y="5065576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/>
            <p:nvPr/>
          </p:nvCxnSpPr>
          <p:spPr>
            <a:xfrm rot="10800000">
              <a:off x="1142976" y="4195332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/>
            <p:nvPr/>
          </p:nvCxnSpPr>
          <p:spPr>
            <a:xfrm rot="10800000">
              <a:off x="1142976" y="3355974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/>
            <p:nvPr/>
          </p:nvCxnSpPr>
          <p:spPr>
            <a:xfrm rot="10800000">
              <a:off x="1142976" y="2454844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/>
            <p:nvPr/>
          </p:nvCxnSpPr>
          <p:spPr>
            <a:xfrm rot="10800000">
              <a:off x="1142976" y="1584600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/>
            <p:nvPr/>
          </p:nvCxnSpPr>
          <p:spPr>
            <a:xfrm rot="10800000">
              <a:off x="1142976" y="714356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0" name="TextBox 99"/>
          <p:cNvSpPr txBox="1"/>
          <p:nvPr/>
        </p:nvSpPr>
        <p:spPr>
          <a:xfrm>
            <a:off x="707031" y="521495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Arial" pitchFamily="34" charset="0"/>
                <a:cs typeface="Arial" pitchFamily="34" charset="0"/>
              </a:rPr>
              <a:t>1</a:t>
            </a:r>
            <a:endParaRPr lang="hr-H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707031" y="476684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Arial" pitchFamily="34" charset="0"/>
                <a:cs typeface="Arial" pitchFamily="34" charset="0"/>
              </a:rPr>
              <a:t>2</a:t>
            </a:r>
            <a:endParaRPr lang="hr-H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707031" y="4318733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Arial" pitchFamily="34" charset="0"/>
                <a:cs typeface="Arial" pitchFamily="34" charset="0"/>
              </a:rPr>
              <a:t>3</a:t>
            </a:r>
            <a:endParaRPr lang="hr-H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707031" y="387062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Arial" pitchFamily="34" charset="0"/>
                <a:cs typeface="Arial" pitchFamily="34" charset="0"/>
              </a:rPr>
              <a:t>4</a:t>
            </a:r>
            <a:endParaRPr lang="hr-H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707031" y="342251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Arial" pitchFamily="34" charset="0"/>
                <a:cs typeface="Arial" pitchFamily="34" charset="0"/>
              </a:rPr>
              <a:t>5</a:t>
            </a:r>
            <a:endParaRPr lang="hr-H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707031" y="297440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Arial" pitchFamily="34" charset="0"/>
                <a:cs typeface="Arial" pitchFamily="34" charset="0"/>
              </a:rPr>
              <a:t>6</a:t>
            </a:r>
            <a:endParaRPr lang="hr-H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707031" y="252629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Arial" pitchFamily="34" charset="0"/>
                <a:cs typeface="Arial" pitchFamily="34" charset="0"/>
              </a:rPr>
              <a:t>7</a:t>
            </a:r>
            <a:endParaRPr lang="hr-H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707031" y="207818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Arial" pitchFamily="34" charset="0"/>
                <a:cs typeface="Arial" pitchFamily="34" charset="0"/>
              </a:rPr>
              <a:t>8</a:t>
            </a:r>
            <a:endParaRPr lang="hr-H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707031" y="163007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Arial" pitchFamily="34" charset="0"/>
                <a:cs typeface="Arial" pitchFamily="34" charset="0"/>
              </a:rPr>
              <a:t>9</a:t>
            </a:r>
            <a:endParaRPr lang="hr-H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642911" y="1181970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Arial" pitchFamily="34" charset="0"/>
                <a:cs typeface="Arial" pitchFamily="34" charset="0"/>
              </a:rPr>
              <a:t>10</a:t>
            </a:r>
            <a:endParaRPr lang="hr-H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649291" y="733861"/>
            <a:ext cx="428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Arial" pitchFamily="34" charset="0"/>
                <a:cs typeface="Arial" pitchFamily="34" charset="0"/>
              </a:rPr>
              <a:t>11</a:t>
            </a:r>
            <a:endParaRPr lang="hr-H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1" name="TextBox 110"/>
          <p:cNvSpPr txBox="1"/>
          <p:nvPr/>
        </p:nvSpPr>
        <p:spPr>
          <a:xfrm>
            <a:off x="642911" y="28575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Arial" pitchFamily="34" charset="0"/>
                <a:cs typeface="Arial" pitchFamily="34" charset="0"/>
              </a:rPr>
              <a:t>12</a:t>
            </a:r>
            <a:endParaRPr lang="hr-H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1841695" y="600076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Arial" pitchFamily="34" charset="0"/>
                <a:cs typeface="Arial" pitchFamily="34" charset="0"/>
              </a:rPr>
              <a:t>5</a:t>
            </a:r>
            <a:endParaRPr lang="hr-H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2667627" y="6000768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Arial" pitchFamily="34" charset="0"/>
                <a:cs typeface="Arial" pitchFamily="34" charset="0"/>
              </a:rPr>
              <a:t>10</a:t>
            </a:r>
            <a:endParaRPr lang="hr-H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8" name="TextBox 117"/>
          <p:cNvSpPr txBox="1"/>
          <p:nvPr/>
        </p:nvSpPr>
        <p:spPr>
          <a:xfrm>
            <a:off x="3500431" y="6000768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Arial" pitchFamily="34" charset="0"/>
                <a:cs typeface="Arial" pitchFamily="34" charset="0"/>
              </a:rPr>
              <a:t>15</a:t>
            </a:r>
            <a:endParaRPr lang="hr-H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20" name="TextBox 119"/>
          <p:cNvSpPr txBox="1"/>
          <p:nvPr/>
        </p:nvSpPr>
        <p:spPr>
          <a:xfrm>
            <a:off x="4416607" y="6000768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Arial" pitchFamily="34" charset="0"/>
                <a:cs typeface="Arial" pitchFamily="34" charset="0"/>
              </a:rPr>
              <a:t>20</a:t>
            </a:r>
            <a:endParaRPr lang="hr-H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22" name="TextBox 121"/>
          <p:cNvSpPr txBox="1"/>
          <p:nvPr/>
        </p:nvSpPr>
        <p:spPr>
          <a:xfrm>
            <a:off x="5273863" y="6000768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Arial" pitchFamily="34" charset="0"/>
                <a:cs typeface="Arial" pitchFamily="34" charset="0"/>
              </a:rPr>
              <a:t>25</a:t>
            </a:r>
            <a:endParaRPr lang="hr-H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24" name="TextBox 123"/>
          <p:cNvSpPr txBox="1"/>
          <p:nvPr/>
        </p:nvSpPr>
        <p:spPr>
          <a:xfrm>
            <a:off x="6143637" y="6000768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Arial" pitchFamily="34" charset="0"/>
                <a:cs typeface="Arial" pitchFamily="34" charset="0"/>
              </a:rPr>
              <a:t>30</a:t>
            </a:r>
            <a:endParaRPr lang="hr-HR" b="1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5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857753" y="214290"/>
            <a:ext cx="3857652" cy="24799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59" name="Elbow Connector 58"/>
          <p:cNvCxnSpPr/>
          <p:nvPr/>
        </p:nvCxnSpPr>
        <p:spPr>
          <a:xfrm rot="16200000" flipH="1">
            <a:off x="-571535" y="3214686"/>
            <a:ext cx="4357718" cy="785818"/>
          </a:xfrm>
          <a:prstGeom prst="bentConnector3">
            <a:avLst>
              <a:gd name="adj1" fmla="val 578"/>
            </a:avLst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Oval 61"/>
          <p:cNvSpPr/>
          <p:nvPr/>
        </p:nvSpPr>
        <p:spPr>
          <a:xfrm>
            <a:off x="1928795" y="1410693"/>
            <a:ext cx="142876" cy="142876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/>
          </a:p>
        </p:txBody>
      </p:sp>
      <p:cxnSp>
        <p:nvCxnSpPr>
          <p:cNvPr id="76" name="Elbow Connector 75"/>
          <p:cNvCxnSpPr/>
          <p:nvPr/>
        </p:nvCxnSpPr>
        <p:spPr>
          <a:xfrm rot="16200000" flipH="1">
            <a:off x="500035" y="3500438"/>
            <a:ext cx="3071834" cy="1643074"/>
          </a:xfrm>
          <a:prstGeom prst="bentConnector3">
            <a:avLst>
              <a:gd name="adj1" fmla="val -852"/>
            </a:avLst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Oval 92"/>
          <p:cNvSpPr/>
          <p:nvPr/>
        </p:nvSpPr>
        <p:spPr>
          <a:xfrm>
            <a:off x="2786051" y="2643182"/>
            <a:ext cx="142876" cy="142876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/>
          </a:p>
        </p:txBody>
      </p:sp>
      <p:cxnSp>
        <p:nvCxnSpPr>
          <p:cNvPr id="94" name="Elbow Connector 93"/>
          <p:cNvCxnSpPr/>
          <p:nvPr/>
        </p:nvCxnSpPr>
        <p:spPr>
          <a:xfrm>
            <a:off x="1214415" y="3643314"/>
            <a:ext cx="2571768" cy="2143140"/>
          </a:xfrm>
          <a:prstGeom prst="bentConnector3">
            <a:avLst>
              <a:gd name="adj1" fmla="val 97719"/>
            </a:avLst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Oval 98"/>
          <p:cNvSpPr/>
          <p:nvPr/>
        </p:nvSpPr>
        <p:spPr>
          <a:xfrm>
            <a:off x="3643307" y="3571876"/>
            <a:ext cx="142876" cy="142876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/>
          </a:p>
        </p:txBody>
      </p:sp>
      <p:cxnSp>
        <p:nvCxnSpPr>
          <p:cNvPr id="125" name="Elbow Connector 124"/>
          <p:cNvCxnSpPr/>
          <p:nvPr/>
        </p:nvCxnSpPr>
        <p:spPr>
          <a:xfrm>
            <a:off x="1246783" y="4500570"/>
            <a:ext cx="3429024" cy="1285884"/>
          </a:xfrm>
          <a:prstGeom prst="bentConnector3">
            <a:avLst>
              <a:gd name="adj1" fmla="val 98421"/>
            </a:avLst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Oval 127"/>
          <p:cNvSpPr/>
          <p:nvPr/>
        </p:nvSpPr>
        <p:spPr>
          <a:xfrm>
            <a:off x="4541023" y="4429132"/>
            <a:ext cx="142876" cy="142876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/>
          </a:p>
        </p:txBody>
      </p:sp>
      <p:cxnSp>
        <p:nvCxnSpPr>
          <p:cNvPr id="129" name="Elbow Connector 128"/>
          <p:cNvCxnSpPr/>
          <p:nvPr/>
        </p:nvCxnSpPr>
        <p:spPr>
          <a:xfrm>
            <a:off x="1214415" y="5357826"/>
            <a:ext cx="5143536" cy="428628"/>
          </a:xfrm>
          <a:prstGeom prst="bentConnector3">
            <a:avLst>
              <a:gd name="adj1" fmla="val 99876"/>
            </a:avLst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Oval 132"/>
          <p:cNvSpPr/>
          <p:nvPr/>
        </p:nvSpPr>
        <p:spPr>
          <a:xfrm>
            <a:off x="6286513" y="5286388"/>
            <a:ext cx="142876" cy="142876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/>
          </a:p>
        </p:txBody>
      </p:sp>
      <p:sp>
        <p:nvSpPr>
          <p:cNvPr id="143" name="Rounded Rectangular Callout 142"/>
          <p:cNvSpPr/>
          <p:nvPr/>
        </p:nvSpPr>
        <p:spPr>
          <a:xfrm>
            <a:off x="2714613" y="214290"/>
            <a:ext cx="1857388" cy="928694"/>
          </a:xfrm>
          <a:prstGeom prst="wedgeRoundRectCallout">
            <a:avLst>
              <a:gd name="adj1" fmla="val -80320"/>
              <a:gd name="adj2" fmla="val 7535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bg1"/>
                </a:solidFill>
              </a:rPr>
              <a:t>ljudi ne kupuju jer je </a:t>
            </a:r>
            <a:r>
              <a:rPr lang="hr-HR" b="1" dirty="0" smtClean="0">
                <a:solidFill>
                  <a:schemeClr val="bg1"/>
                </a:solidFill>
              </a:rPr>
              <a:t>preskupo</a:t>
            </a:r>
            <a:endParaRPr lang="hr-HR" b="1" dirty="0">
              <a:solidFill>
                <a:schemeClr val="bg1"/>
              </a:solidFill>
            </a:endParaRPr>
          </a:p>
        </p:txBody>
      </p:sp>
      <p:sp>
        <p:nvSpPr>
          <p:cNvPr id="144" name="Rounded Rectangular Callout 143"/>
          <p:cNvSpPr/>
          <p:nvPr/>
        </p:nvSpPr>
        <p:spPr>
          <a:xfrm>
            <a:off x="2714613" y="1357298"/>
            <a:ext cx="2000264" cy="928694"/>
          </a:xfrm>
          <a:prstGeom prst="wedgeRoundRectCallout">
            <a:avLst>
              <a:gd name="adj1" fmla="val -37781"/>
              <a:gd name="adj2" fmla="val 8219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b="1" dirty="0" smtClean="0">
                <a:solidFill>
                  <a:schemeClr val="bg1"/>
                </a:solidFill>
              </a:rPr>
              <a:t>smanjenjem</a:t>
            </a:r>
            <a:r>
              <a:rPr lang="hr-HR" dirty="0" smtClean="0">
                <a:solidFill>
                  <a:schemeClr val="bg1"/>
                </a:solidFill>
              </a:rPr>
              <a:t> cijena, </a:t>
            </a:r>
            <a:r>
              <a:rPr lang="hr-HR" b="1" dirty="0" smtClean="0">
                <a:solidFill>
                  <a:schemeClr val="bg1"/>
                </a:solidFill>
              </a:rPr>
              <a:t>povećava</a:t>
            </a:r>
            <a:r>
              <a:rPr lang="hr-HR" dirty="0" smtClean="0">
                <a:solidFill>
                  <a:schemeClr val="bg1"/>
                </a:solidFill>
              </a:rPr>
              <a:t> se potražnja</a:t>
            </a:r>
            <a:endParaRPr lang="hr-HR" dirty="0">
              <a:solidFill>
                <a:schemeClr val="bg1"/>
              </a:solidFill>
            </a:endParaRPr>
          </a:p>
        </p:txBody>
      </p:sp>
      <p:sp>
        <p:nvSpPr>
          <p:cNvPr id="147" name="Rounded Rectangular Callout 146"/>
          <p:cNvSpPr/>
          <p:nvPr/>
        </p:nvSpPr>
        <p:spPr>
          <a:xfrm>
            <a:off x="4214811" y="2857496"/>
            <a:ext cx="2500330" cy="928694"/>
          </a:xfrm>
          <a:prstGeom prst="wedgeRoundRectCallout">
            <a:avLst>
              <a:gd name="adj1" fmla="val -65525"/>
              <a:gd name="adj2" fmla="val 2749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bg1"/>
                </a:solidFill>
              </a:rPr>
              <a:t>daljnjim </a:t>
            </a:r>
            <a:r>
              <a:rPr lang="hr-HR" b="1" dirty="0" smtClean="0">
                <a:solidFill>
                  <a:schemeClr val="bg1"/>
                </a:solidFill>
              </a:rPr>
              <a:t>smanjenjem</a:t>
            </a:r>
            <a:r>
              <a:rPr lang="hr-HR" dirty="0" smtClean="0">
                <a:solidFill>
                  <a:schemeClr val="bg1"/>
                </a:solidFill>
              </a:rPr>
              <a:t> </a:t>
            </a:r>
            <a:r>
              <a:rPr lang="hr-HR" b="1" dirty="0" smtClean="0">
                <a:solidFill>
                  <a:schemeClr val="bg1"/>
                </a:solidFill>
              </a:rPr>
              <a:t>cijena</a:t>
            </a:r>
            <a:r>
              <a:rPr lang="hr-HR" dirty="0" smtClean="0">
                <a:solidFill>
                  <a:schemeClr val="bg1"/>
                </a:solidFill>
              </a:rPr>
              <a:t>, još više se </a:t>
            </a:r>
            <a:r>
              <a:rPr lang="hr-HR" b="1" dirty="0" smtClean="0">
                <a:solidFill>
                  <a:schemeClr val="bg1"/>
                </a:solidFill>
              </a:rPr>
              <a:t>povećava</a:t>
            </a:r>
            <a:r>
              <a:rPr lang="hr-HR" dirty="0" smtClean="0">
                <a:solidFill>
                  <a:schemeClr val="bg1"/>
                </a:solidFill>
              </a:rPr>
              <a:t> </a:t>
            </a:r>
            <a:r>
              <a:rPr lang="hr-HR" b="1" dirty="0" smtClean="0">
                <a:solidFill>
                  <a:schemeClr val="bg1"/>
                </a:solidFill>
              </a:rPr>
              <a:t>potražnja</a:t>
            </a:r>
            <a:endParaRPr lang="hr-HR" b="1" dirty="0">
              <a:solidFill>
                <a:schemeClr val="bg1"/>
              </a:solidFill>
            </a:endParaRPr>
          </a:p>
        </p:txBody>
      </p:sp>
      <p:sp>
        <p:nvSpPr>
          <p:cNvPr id="148" name="Rounded Rectangular Callout 147"/>
          <p:cNvSpPr/>
          <p:nvPr/>
        </p:nvSpPr>
        <p:spPr>
          <a:xfrm>
            <a:off x="5643571" y="3929066"/>
            <a:ext cx="2928958" cy="928694"/>
          </a:xfrm>
          <a:prstGeom prst="wedgeRoundRectCallout">
            <a:avLst>
              <a:gd name="adj1" fmla="val -81047"/>
              <a:gd name="adj2" fmla="val 8347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bg1"/>
                </a:solidFill>
              </a:rPr>
              <a:t>proizvod postaje dostupan širokim masama radi još većeg pojeftinjenja</a:t>
            </a:r>
            <a:endParaRPr lang="hr-HR" b="1" dirty="0">
              <a:solidFill>
                <a:schemeClr val="bg1"/>
              </a:solidFill>
            </a:endParaRPr>
          </a:p>
        </p:txBody>
      </p:sp>
      <p:sp>
        <p:nvSpPr>
          <p:cNvPr id="150" name="Rectangle 149"/>
          <p:cNvSpPr/>
          <p:nvPr/>
        </p:nvSpPr>
        <p:spPr>
          <a:xfrm>
            <a:off x="4857753" y="1214422"/>
            <a:ext cx="3857652" cy="35719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/>
          </a:p>
        </p:txBody>
      </p:sp>
      <p:sp>
        <p:nvSpPr>
          <p:cNvPr id="151" name="Rectangle 150"/>
          <p:cNvSpPr/>
          <p:nvPr/>
        </p:nvSpPr>
        <p:spPr>
          <a:xfrm>
            <a:off x="4857753" y="1508266"/>
            <a:ext cx="3857652" cy="28575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/>
          </a:p>
        </p:txBody>
      </p:sp>
      <p:sp>
        <p:nvSpPr>
          <p:cNvPr id="152" name="Rectangle 151"/>
          <p:cNvSpPr/>
          <p:nvPr/>
        </p:nvSpPr>
        <p:spPr>
          <a:xfrm>
            <a:off x="4857753" y="1794018"/>
            <a:ext cx="3857652" cy="28575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/>
          </a:p>
        </p:txBody>
      </p:sp>
      <p:sp>
        <p:nvSpPr>
          <p:cNvPr id="153" name="Rectangle 152"/>
          <p:cNvSpPr/>
          <p:nvPr/>
        </p:nvSpPr>
        <p:spPr>
          <a:xfrm>
            <a:off x="4857753" y="2055494"/>
            <a:ext cx="3857652" cy="28575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/>
          </a:p>
        </p:txBody>
      </p:sp>
      <p:sp>
        <p:nvSpPr>
          <p:cNvPr id="154" name="Rectangle 153"/>
          <p:cNvSpPr/>
          <p:nvPr/>
        </p:nvSpPr>
        <p:spPr>
          <a:xfrm>
            <a:off x="4857753" y="2277900"/>
            <a:ext cx="3857652" cy="35719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/>
          </a:p>
        </p:txBody>
      </p:sp>
      <p:sp>
        <p:nvSpPr>
          <p:cNvPr id="155" name="Rounded Rectangle 154"/>
          <p:cNvSpPr/>
          <p:nvPr/>
        </p:nvSpPr>
        <p:spPr>
          <a:xfrm>
            <a:off x="4429124" y="714356"/>
            <a:ext cx="4500000" cy="1857388"/>
          </a:xfrm>
          <a:prstGeom prst="roundRect">
            <a:avLst/>
          </a:prstGeom>
          <a:solidFill>
            <a:srgbClr val="002060"/>
          </a:solidFill>
          <a:ln w="57150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r>
              <a:rPr lang="hr-HR" sz="2200" b="1" u="sng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NEGATIVAN ODNOS</a:t>
            </a:r>
            <a:r>
              <a:rPr lang="hr-HR" sz="2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 </a:t>
            </a:r>
            <a:r>
              <a:rPr lang="hr-HR" sz="22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IZMEĐU CIJENE I KOLIČINE</a:t>
            </a:r>
          </a:p>
          <a:p>
            <a:pPr algn="ctr">
              <a:spcBef>
                <a:spcPts val="600"/>
              </a:spcBef>
            </a:pPr>
            <a:r>
              <a:rPr lang="hr-HR" sz="2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NIŽA </a:t>
            </a:r>
            <a:r>
              <a:rPr lang="hr-HR" sz="22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CIJENA – </a:t>
            </a:r>
            <a:r>
              <a:rPr lang="hr-HR" sz="2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VEĆA </a:t>
            </a:r>
            <a:r>
              <a:rPr lang="hr-HR" sz="22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POTRAŽNJA</a:t>
            </a:r>
          </a:p>
          <a:p>
            <a:pPr algn="ctr">
              <a:spcBef>
                <a:spcPts val="600"/>
              </a:spcBef>
            </a:pPr>
            <a:r>
              <a:rPr lang="hr-HR" sz="2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VIŠA </a:t>
            </a:r>
            <a:r>
              <a:rPr lang="hr-HR" sz="22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CIJENA</a:t>
            </a:r>
            <a:r>
              <a:rPr lang="hr-HR" sz="2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 </a:t>
            </a:r>
            <a:r>
              <a:rPr lang="hr-HR" sz="22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–</a:t>
            </a:r>
            <a:r>
              <a:rPr lang="hr-HR" sz="2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 MANJA </a:t>
            </a:r>
            <a:r>
              <a:rPr lang="hr-HR" sz="22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POTRAŽNJA</a:t>
            </a:r>
            <a:endParaRPr lang="hr-HR" sz="22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58" name="Rectangle 157"/>
          <p:cNvSpPr/>
          <p:nvPr/>
        </p:nvSpPr>
        <p:spPr>
          <a:xfrm>
            <a:off x="-1" y="6548020"/>
            <a:ext cx="3786183" cy="3571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hr-HR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KRIVULJA POTRAŽNJE</a:t>
            </a:r>
            <a:endParaRPr lang="hr-HR" sz="28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4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500"/>
                            </p:stCondLst>
                            <p:childTnLst>
                              <p:par>
                                <p:cTn id="5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14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4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1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000"/>
                            </p:stCondLst>
                            <p:childTnLst>
                              <p:par>
                                <p:cTn id="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500"/>
                            </p:stCondLst>
                            <p:childTnLst>
                              <p:par>
                                <p:cTn id="7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14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0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500"/>
                            </p:stCondLst>
                            <p:childTnLst>
                              <p:par>
                                <p:cTn id="9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7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000"/>
                            </p:stCondLst>
                            <p:childTnLst>
                              <p:par>
                                <p:cTn id="9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1500"/>
                            </p:stCondLst>
                            <p:childTnLst>
                              <p:par>
                                <p:cTn id="10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14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2000"/>
                            </p:stCondLst>
                            <p:childTnLst>
                              <p:par>
                                <p:cTn id="110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5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2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3000"/>
                            </p:stCondLst>
                            <p:childTnLst>
                              <p:par>
                                <p:cTn id="1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3500"/>
                            </p:stCondLst>
                            <p:childTnLst>
                              <p:par>
                                <p:cTn id="128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9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4000"/>
                            </p:stCondLst>
                            <p:childTnLst>
                              <p:par>
                                <p:cTn id="1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15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1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1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1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0" grpId="0" animBg="1"/>
      <p:bldP spid="127" grpId="0" animBg="1"/>
      <p:bldP spid="98" grpId="0" animBg="1"/>
      <p:bldP spid="63" grpId="0" animBg="1"/>
      <p:bldP spid="20" grpId="0" build="allAtOnce"/>
      <p:bldP spid="21" grpId="0" build="allAtOnce"/>
      <p:bldP spid="62" grpId="0" animBg="1"/>
      <p:bldP spid="93" grpId="0" animBg="1"/>
      <p:bldP spid="99" grpId="0" animBg="1"/>
      <p:bldP spid="128" grpId="0" animBg="1"/>
      <p:bldP spid="133" grpId="0" animBg="1"/>
      <p:bldP spid="143" grpId="0" build="allAtOnce" animBg="1"/>
      <p:bldP spid="144" grpId="0" uiExpand="1" build="allAtOnce" animBg="1"/>
      <p:bldP spid="147" grpId="0" build="allAtOnce" animBg="1"/>
      <p:bldP spid="148" grpId="0" uiExpand="1" build="allAtOnce" animBg="1"/>
      <p:bldP spid="150" grpId="0" animBg="1"/>
      <p:bldP spid="150" grpId="1" animBg="1"/>
      <p:bldP spid="151" grpId="0" animBg="1"/>
      <p:bldP spid="151" grpId="1" animBg="1"/>
      <p:bldP spid="152" grpId="0" animBg="1"/>
      <p:bldP spid="152" grpId="1" animBg="1"/>
      <p:bldP spid="153" grpId="0" animBg="1"/>
      <p:bldP spid="153" grpId="1" animBg="1"/>
      <p:bldP spid="154" grpId="0" animBg="1"/>
      <p:bldP spid="154" grpId="1" animBg="1"/>
      <p:bldP spid="155" grpId="0" build="allAtOnce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 rot="16200000">
            <a:off x="-157135" y="1050086"/>
            <a:ext cx="9286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CIJENA</a:t>
            </a:r>
            <a:endParaRPr lang="hr-HR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893503" y="6357958"/>
            <a:ext cx="22145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KOLIČINA</a:t>
            </a:r>
            <a:endParaRPr lang="hr-HR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grpSp>
        <p:nvGrpSpPr>
          <p:cNvPr id="2" name="Group 75"/>
          <p:cNvGrpSpPr/>
          <p:nvPr/>
        </p:nvGrpSpPr>
        <p:grpSpPr>
          <a:xfrm>
            <a:off x="1035852" y="642918"/>
            <a:ext cx="144464" cy="5715040"/>
            <a:chOff x="1142976" y="428604"/>
            <a:chExt cx="144464" cy="5715040"/>
          </a:xfrm>
        </p:grpSpPr>
        <p:cxnSp>
          <p:nvCxnSpPr>
            <p:cNvPr id="15" name="Straight Connector 14"/>
            <p:cNvCxnSpPr/>
            <p:nvPr/>
          </p:nvCxnSpPr>
          <p:spPr>
            <a:xfrm rot="5400000" flipH="1" flipV="1">
              <a:off x="-1570874" y="3285330"/>
              <a:ext cx="5715040" cy="1588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 rot="10800000">
              <a:off x="1142976" y="5500702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 rot="10800000">
              <a:off x="1142976" y="5065576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 rot="10800000">
              <a:off x="1142976" y="4630454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 rot="10800000">
              <a:off x="1142976" y="4195332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 rot="10800000">
              <a:off x="1142976" y="3760210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 rot="10800000">
              <a:off x="1142976" y="3325088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 rot="10800000">
              <a:off x="1142976" y="2889966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 rot="10800000">
              <a:off x="1142976" y="2454844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 rot="10800000">
              <a:off x="1142976" y="2019722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 rot="10800000">
              <a:off x="1142976" y="1584600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 rot="10800000">
              <a:off x="1142976" y="1149478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 rot="10800000">
              <a:off x="1142976" y="714356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76"/>
          <p:cNvGrpSpPr/>
          <p:nvPr/>
        </p:nvGrpSpPr>
        <p:grpSpPr>
          <a:xfrm rot="16200000" flipV="1">
            <a:off x="3070977" y="3964520"/>
            <a:ext cx="143999" cy="4500000"/>
            <a:chOff x="1142977" y="428604"/>
            <a:chExt cx="144463" cy="5715040"/>
          </a:xfrm>
        </p:grpSpPr>
        <p:cxnSp>
          <p:nvCxnSpPr>
            <p:cNvPr id="78" name="Straight Connector 77"/>
            <p:cNvCxnSpPr/>
            <p:nvPr/>
          </p:nvCxnSpPr>
          <p:spPr>
            <a:xfrm rot="5400000" flipH="1" flipV="1">
              <a:off x="-1570874" y="3285330"/>
              <a:ext cx="5715040" cy="1588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 rot="10800000">
              <a:off x="1142977" y="4781154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/>
            <p:nvPr/>
          </p:nvCxnSpPr>
          <p:spPr>
            <a:xfrm rot="10800000">
              <a:off x="1142977" y="3694020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/>
            <p:nvPr/>
          </p:nvCxnSpPr>
          <p:spPr>
            <a:xfrm rot="10800000">
              <a:off x="1143436" y="1514985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2" name="TextBox 101"/>
          <p:cNvSpPr txBox="1"/>
          <p:nvPr/>
        </p:nvSpPr>
        <p:spPr>
          <a:xfrm>
            <a:off x="466464" y="4675923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Arial" pitchFamily="34" charset="0"/>
                <a:cs typeface="Arial" pitchFamily="34" charset="0"/>
              </a:rPr>
              <a:t>200</a:t>
            </a:r>
            <a:endParaRPr lang="hr-H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466464" y="2883487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Arial" pitchFamily="34" charset="0"/>
                <a:cs typeface="Arial" pitchFamily="34" charset="0"/>
              </a:rPr>
              <a:t>400</a:t>
            </a:r>
            <a:endParaRPr lang="hr-H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466464" y="1202280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Arial" pitchFamily="34" charset="0"/>
                <a:cs typeface="Arial" pitchFamily="34" charset="0"/>
              </a:rPr>
              <a:t>600</a:t>
            </a:r>
            <a:endParaRPr lang="hr-H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1624108" y="6373347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Arial" pitchFamily="34" charset="0"/>
                <a:cs typeface="Arial" pitchFamily="34" charset="0"/>
              </a:rPr>
              <a:t>1300</a:t>
            </a:r>
            <a:endParaRPr lang="hr-H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2481364" y="6373347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Arial" pitchFamily="34" charset="0"/>
                <a:cs typeface="Arial" pitchFamily="34" charset="0"/>
              </a:rPr>
              <a:t>2000</a:t>
            </a:r>
            <a:endParaRPr lang="hr-H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20" name="TextBox 119"/>
          <p:cNvSpPr txBox="1"/>
          <p:nvPr/>
        </p:nvSpPr>
        <p:spPr>
          <a:xfrm>
            <a:off x="4250561" y="6373347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Arial" pitchFamily="34" charset="0"/>
                <a:cs typeface="Arial" pitchFamily="34" charset="0"/>
              </a:rPr>
              <a:t>4000</a:t>
            </a:r>
            <a:endParaRPr lang="hr-HR" b="1" dirty="0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4" name="Group 86"/>
          <p:cNvGrpSpPr/>
          <p:nvPr/>
        </p:nvGrpSpPr>
        <p:grpSpPr>
          <a:xfrm>
            <a:off x="1178727" y="1357298"/>
            <a:ext cx="3429025" cy="4857784"/>
            <a:chOff x="1178727" y="1357298"/>
            <a:chExt cx="3429025" cy="4857784"/>
          </a:xfrm>
        </p:grpSpPr>
        <p:sp>
          <p:nvSpPr>
            <p:cNvPr id="98" name="Freeform 97"/>
            <p:cNvSpPr/>
            <p:nvPr/>
          </p:nvSpPr>
          <p:spPr>
            <a:xfrm>
              <a:off x="2821802" y="3071810"/>
              <a:ext cx="1678760" cy="1785950"/>
            </a:xfrm>
            <a:custGeom>
              <a:avLst/>
              <a:gdLst>
                <a:gd name="connsiteX0" fmla="*/ 0 w 469231"/>
                <a:gd name="connsiteY0" fmla="*/ 0 h 697832"/>
                <a:gd name="connsiteX1" fmla="*/ 469231 w 469231"/>
                <a:gd name="connsiteY1" fmla="*/ 697832 h 697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69231" h="697832">
                  <a:moveTo>
                    <a:pt x="0" y="0"/>
                  </a:moveTo>
                  <a:cubicBezTo>
                    <a:pt x="193507" y="289760"/>
                    <a:pt x="387015" y="579521"/>
                    <a:pt x="469231" y="697832"/>
                  </a:cubicBezTo>
                </a:path>
              </a:pathLst>
            </a:cu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hr-HR" dirty="0"/>
            </a:p>
          </p:txBody>
        </p:sp>
        <p:sp>
          <p:nvSpPr>
            <p:cNvPr id="63" name="Freeform 62"/>
            <p:cNvSpPr/>
            <p:nvPr/>
          </p:nvSpPr>
          <p:spPr>
            <a:xfrm>
              <a:off x="1964545" y="1428736"/>
              <a:ext cx="857257" cy="1643074"/>
            </a:xfrm>
            <a:custGeom>
              <a:avLst/>
              <a:gdLst>
                <a:gd name="connsiteX0" fmla="*/ 0 w 469231"/>
                <a:gd name="connsiteY0" fmla="*/ 0 h 697832"/>
                <a:gd name="connsiteX1" fmla="*/ 469231 w 469231"/>
                <a:gd name="connsiteY1" fmla="*/ 697832 h 697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69231" h="697832">
                  <a:moveTo>
                    <a:pt x="0" y="0"/>
                  </a:moveTo>
                  <a:cubicBezTo>
                    <a:pt x="193507" y="289760"/>
                    <a:pt x="387015" y="579521"/>
                    <a:pt x="469231" y="697832"/>
                  </a:cubicBezTo>
                </a:path>
              </a:pathLst>
            </a:cu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hr-HR" dirty="0"/>
            </a:p>
          </p:txBody>
        </p:sp>
        <p:cxnSp>
          <p:nvCxnSpPr>
            <p:cNvPr id="59" name="Elbow Connector 58"/>
            <p:cNvCxnSpPr/>
            <p:nvPr/>
          </p:nvCxnSpPr>
          <p:spPr>
            <a:xfrm rot="16200000" flipH="1">
              <a:off x="-821537" y="3357562"/>
              <a:ext cx="4786346" cy="785817"/>
            </a:xfrm>
            <a:prstGeom prst="bentConnector3">
              <a:avLst>
                <a:gd name="adj1" fmla="val 731"/>
              </a:avLst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Oval 61"/>
            <p:cNvSpPr/>
            <p:nvPr/>
          </p:nvSpPr>
          <p:spPr>
            <a:xfrm>
              <a:off x="1893107" y="1357298"/>
              <a:ext cx="142876" cy="142876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r-HR" dirty="0"/>
            </a:p>
          </p:txBody>
        </p:sp>
        <p:cxnSp>
          <p:nvCxnSpPr>
            <p:cNvPr id="76" name="Elbow Connector 75"/>
            <p:cNvCxnSpPr/>
            <p:nvPr/>
          </p:nvCxnSpPr>
          <p:spPr>
            <a:xfrm rot="16200000" flipH="1">
              <a:off x="464348" y="3857628"/>
              <a:ext cx="3071834" cy="1643074"/>
            </a:xfrm>
            <a:prstGeom prst="bentConnector3">
              <a:avLst>
                <a:gd name="adj1" fmla="val -852"/>
              </a:avLst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Oval 92"/>
            <p:cNvSpPr/>
            <p:nvPr/>
          </p:nvSpPr>
          <p:spPr>
            <a:xfrm>
              <a:off x="2750364" y="3000372"/>
              <a:ext cx="142876" cy="142876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r-HR" dirty="0"/>
            </a:p>
          </p:txBody>
        </p:sp>
        <p:cxnSp>
          <p:nvCxnSpPr>
            <p:cNvPr id="125" name="Elbow Connector 124"/>
            <p:cNvCxnSpPr/>
            <p:nvPr/>
          </p:nvCxnSpPr>
          <p:spPr>
            <a:xfrm>
              <a:off x="1178728" y="4857760"/>
              <a:ext cx="3429024" cy="1285884"/>
            </a:xfrm>
            <a:prstGeom prst="bentConnector3">
              <a:avLst>
                <a:gd name="adj1" fmla="val 98421"/>
              </a:avLst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8" name="Oval 127"/>
            <p:cNvSpPr/>
            <p:nvPr/>
          </p:nvSpPr>
          <p:spPr>
            <a:xfrm>
              <a:off x="4464876" y="4786322"/>
              <a:ext cx="142876" cy="142876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r-HR" dirty="0"/>
            </a:p>
          </p:txBody>
        </p:sp>
      </p:grpSp>
      <p:graphicFrame>
        <p:nvGraphicFramePr>
          <p:cNvPr id="83" name="Table 82"/>
          <p:cNvGraphicFramePr>
            <a:graphicFrameLocks noGrp="1"/>
          </p:cNvGraphicFramePr>
          <p:nvPr/>
        </p:nvGraphicFramePr>
        <p:xfrm>
          <a:off x="4643438" y="2143116"/>
          <a:ext cx="3929091" cy="148336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14446"/>
                <a:gridCol w="1404948"/>
                <a:gridCol w="1309697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r-HR" dirty="0" smtClean="0"/>
                        <a:t>SITUACIJA</a:t>
                      </a:r>
                      <a:endParaRPr lang="hr-HR" dirty="0"/>
                    </a:p>
                  </a:txBody>
                  <a:tcPr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dirty="0" smtClean="0"/>
                        <a:t>CIJENA</a:t>
                      </a:r>
                      <a:endParaRPr lang="hr-HR" dirty="0"/>
                    </a:p>
                  </a:txBody>
                  <a:tcPr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dirty="0" smtClean="0"/>
                        <a:t>KOLIČINA</a:t>
                      </a:r>
                      <a:endParaRPr lang="hr-HR" dirty="0"/>
                    </a:p>
                  </a:txBody>
                  <a:tcPr>
                    <a:solidFill>
                      <a:schemeClr val="accent4">
                        <a:lumMod val="5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r-HR" b="1" dirty="0" smtClean="0"/>
                        <a:t>A</a:t>
                      </a:r>
                      <a:endParaRPr lang="hr-HR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dirty="0" smtClean="0"/>
                        <a:t>600 kn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dirty="0" smtClean="0"/>
                        <a:t>1300 kom.</a:t>
                      </a:r>
                      <a:endParaRPr lang="hr-H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r-HR" b="1" dirty="0" smtClean="0"/>
                        <a:t>B</a:t>
                      </a:r>
                      <a:endParaRPr lang="hr-HR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dirty="0" smtClean="0"/>
                        <a:t>400 kn</a:t>
                      </a:r>
                      <a:endParaRPr lang="hr-H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dirty="0" smtClean="0"/>
                        <a:t>2000 kom.</a:t>
                      </a:r>
                      <a:endParaRPr lang="hr-H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r-HR" b="1" dirty="0" smtClean="0"/>
                        <a:t>C</a:t>
                      </a:r>
                      <a:endParaRPr lang="hr-HR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dirty="0" smtClean="0"/>
                        <a:t>200 kn</a:t>
                      </a:r>
                      <a:endParaRPr lang="hr-H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dirty="0" smtClean="0"/>
                        <a:t>4000 kom</a:t>
                      </a:r>
                      <a:endParaRPr lang="hr-HR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5" name="Title 1"/>
          <p:cNvSpPr txBox="1">
            <a:spLocks/>
          </p:cNvSpPr>
          <p:nvPr/>
        </p:nvSpPr>
        <p:spPr>
          <a:xfrm>
            <a:off x="2857488" y="274638"/>
            <a:ext cx="6000792" cy="868346"/>
          </a:xfrm>
          <a:prstGeom prst="rect">
            <a:avLst/>
          </a:prstGeom>
        </p:spPr>
        <p:txBody>
          <a:bodyPr>
            <a:no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hr-HR" sz="3600" b="1" i="0" u="none" strike="noStrike" kern="1200" cap="none" spc="0" normalizeH="0" baseline="0" noProof="0" dirty="0" smtClean="0">
                <a:ln w="6350">
                  <a:noFill/>
                </a:ln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POTRAŽNJA ZA MOBITELIMA</a:t>
            </a:r>
            <a:endParaRPr kumimoji="0" lang="hr-HR" sz="3600" b="1" i="0" u="none" strike="noStrike" kern="1200" cap="none" spc="0" normalizeH="0" baseline="0" noProof="0" dirty="0">
              <a:ln w="6350">
                <a:noFill/>
              </a:ln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j-lt"/>
              <a:ea typeface="+mj-ea"/>
              <a:cs typeface="Arial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0" y="928670"/>
            <a:ext cx="9144000" cy="5929330"/>
          </a:xfrm>
        </p:spPr>
        <p:txBody>
          <a:bodyPr>
            <a:normAutofit/>
          </a:bodyPr>
          <a:lstStyle/>
          <a:p>
            <a:pPr marL="468000" indent="-324000">
              <a:spcBef>
                <a:spcPts val="1800"/>
              </a:spcBef>
              <a:buSzPct val="100000"/>
              <a:buFont typeface="Arial" pitchFamily="34" charset="0"/>
              <a:buChar char="−"/>
            </a:pPr>
            <a:r>
              <a:rPr lang="pl-PL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dohodak potrošača </a:t>
            </a:r>
            <a:r>
              <a:rPr lang="pl-PL" sz="2400" i="1" dirty="0" smtClean="0">
                <a:latin typeface="+mn-lt"/>
              </a:rPr>
              <a:t>(rastom dohodka, </a:t>
            </a:r>
            <a:r>
              <a:rPr lang="hr-HR" sz="2400" i="1" dirty="0" smtClean="0">
                <a:latin typeface="+mn-lt"/>
              </a:rPr>
              <a:t>potrošači </a:t>
            </a:r>
            <a:r>
              <a:rPr lang="pl-PL" sz="2400" i="1" dirty="0" smtClean="0">
                <a:latin typeface="+mn-lt"/>
              </a:rPr>
              <a:t>više kupuju)</a:t>
            </a:r>
            <a:endParaRPr lang="pl-PL" i="1" dirty="0" smtClean="0">
              <a:latin typeface="+mn-lt"/>
            </a:endParaRPr>
          </a:p>
          <a:p>
            <a:pPr marL="468000" indent="-324000">
              <a:spcBef>
                <a:spcPts val="1800"/>
              </a:spcBef>
              <a:buSzPct val="100000"/>
              <a:buFont typeface="Arial" pitchFamily="34" charset="0"/>
              <a:buChar char="−"/>
            </a:pPr>
            <a:r>
              <a:rPr lang="pl-PL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veličina tržišta </a:t>
            </a:r>
            <a:r>
              <a:rPr lang="pl-PL" sz="2400" i="1" dirty="0" smtClean="0">
                <a:latin typeface="+mn-lt"/>
              </a:rPr>
              <a:t>(veće tržište, veća potražnja)</a:t>
            </a:r>
            <a:endParaRPr lang="pl-PL" i="1" dirty="0" smtClean="0">
              <a:latin typeface="+mn-lt"/>
            </a:endParaRPr>
          </a:p>
          <a:p>
            <a:pPr marL="468000" indent="-324000">
              <a:spcBef>
                <a:spcPts val="1800"/>
              </a:spcBef>
              <a:buSzPct val="100000"/>
              <a:buFont typeface="Arial" pitchFamily="34" charset="0"/>
              <a:buChar char="−"/>
            </a:pPr>
            <a:r>
              <a:rPr lang="pl-PL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cijene dobara </a:t>
            </a:r>
            <a:r>
              <a:rPr lang="pl-PL" sz="2400" i="1" dirty="0" smtClean="0">
                <a:solidFill>
                  <a:prstClr val="white"/>
                </a:solidFill>
                <a:latin typeface="Calibri"/>
              </a:rPr>
              <a:t>(niža cijena, veća potražnja)</a:t>
            </a:r>
            <a:endParaRPr lang="pl-PL" b="1" dirty="0" smtClean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  <a:p>
            <a:pPr marL="468000" indent="-324000">
              <a:spcBef>
                <a:spcPts val="1800"/>
              </a:spcBef>
              <a:buSzPct val="100000"/>
              <a:buFont typeface="Arial" pitchFamily="34" charset="0"/>
              <a:buChar char="−"/>
            </a:pPr>
            <a:r>
              <a:rPr lang="pl-PL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ukusi i potrebe potrošača </a:t>
            </a:r>
            <a:r>
              <a:rPr lang="pl-PL" sz="2400" i="1" dirty="0" smtClean="0">
                <a:latin typeface="+mn-lt"/>
              </a:rPr>
              <a:t>(hrana, cigarete i sl.)</a:t>
            </a:r>
            <a:endParaRPr lang="pl-PL" i="1" dirty="0" smtClean="0">
              <a:latin typeface="+mn-lt"/>
            </a:endParaRPr>
          </a:p>
          <a:p>
            <a:pPr marL="468000" indent="-324000">
              <a:spcBef>
                <a:spcPts val="1800"/>
              </a:spcBef>
              <a:buSzPct val="100000"/>
              <a:buFont typeface="Arial" pitchFamily="34" charset="0"/>
              <a:buChar char="−"/>
            </a:pPr>
            <a:r>
              <a:rPr lang="pl-PL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posebni utjecaji </a:t>
            </a:r>
            <a:r>
              <a:rPr lang="pl-PL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/>
            </a:r>
            <a:br>
              <a:rPr lang="pl-PL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</a:br>
            <a:r>
              <a:rPr lang="pl-PL" sz="2400" i="1" dirty="0" smtClean="0">
                <a:latin typeface="+mn-lt"/>
              </a:rPr>
              <a:t>(npr. potražnja za klima uređajima ljeti, gospodarska kriza...)</a:t>
            </a:r>
            <a:endParaRPr lang="pl-PL" i="1" dirty="0" smtClean="0">
              <a:latin typeface="+mn-lt"/>
            </a:endParaRPr>
          </a:p>
          <a:p>
            <a:pPr marL="468000" indent="-324000">
              <a:spcBef>
                <a:spcPts val="1800"/>
              </a:spcBef>
              <a:buSzPct val="100000"/>
              <a:buFont typeface="Arial" pitchFamily="34" charset="0"/>
              <a:buChar char="−"/>
            </a:pPr>
            <a:r>
              <a:rPr lang="pl-PL" b="1" dirty="0" smtClean="0">
                <a:solidFill>
                  <a:srgbClr val="FFC000"/>
                </a:solidFill>
                <a:latin typeface="+mn-lt"/>
              </a:rPr>
              <a:t>raspoloživost i cijena povezanih dobara </a:t>
            </a:r>
            <a:r>
              <a:rPr lang="pl-PL" b="1" dirty="0" smtClean="0">
                <a:latin typeface="+mn-lt"/>
              </a:rPr>
              <a:t/>
            </a:r>
            <a:br>
              <a:rPr lang="pl-PL" b="1" dirty="0" smtClean="0">
                <a:latin typeface="+mn-lt"/>
              </a:rPr>
            </a:br>
            <a:r>
              <a:rPr lang="pl-PL" sz="2400" i="1" dirty="0" smtClean="0">
                <a:latin typeface="+mn-lt"/>
              </a:rPr>
              <a:t>(npr. cijena jednog energenta se </a:t>
            </a:r>
            <a:r>
              <a:rPr lang="hr-HR" sz="2400" i="1" dirty="0" smtClean="0">
                <a:latin typeface="+mn-lt"/>
              </a:rPr>
              <a:t>poveća</a:t>
            </a:r>
            <a:r>
              <a:rPr lang="pl-PL" sz="2400" i="1" dirty="0" smtClean="0">
                <a:latin typeface="+mn-lt"/>
              </a:rPr>
              <a:t>, ljudi </a:t>
            </a:r>
            <a:r>
              <a:rPr lang="hr-HR" sz="2400" i="1" dirty="0" smtClean="0">
                <a:latin typeface="+mn-lt"/>
              </a:rPr>
              <a:t>počinju</a:t>
            </a:r>
            <a:r>
              <a:rPr lang="pl-PL" sz="2400" i="1" dirty="0" smtClean="0">
                <a:latin typeface="+mn-lt"/>
              </a:rPr>
              <a:t> koristiti drugi – npr. prelazak sa struje na drva za ogrjev)</a:t>
            </a:r>
            <a:endParaRPr lang="pl-PL" i="1" dirty="0" smtClean="0">
              <a:latin typeface="+mn-lt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686800" cy="868346"/>
          </a:xfrm>
        </p:spPr>
        <p:txBody>
          <a:bodyPr>
            <a:no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ŠTO UTJEČE NA POTRAŽNJU</a:t>
            </a:r>
            <a:endParaRPr lang="hr-HR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686800" cy="868346"/>
          </a:xfrm>
        </p:spPr>
        <p:txBody>
          <a:bodyPr>
            <a:no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0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PONUDA</a:t>
            </a:r>
            <a:endParaRPr lang="hr-HR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-142876" y="857256"/>
            <a:ext cx="9358346" cy="5929330"/>
          </a:xfrm>
        </p:spPr>
        <p:txBody>
          <a:bodyPr>
            <a:normAutofit/>
          </a:bodyPr>
          <a:lstStyle/>
          <a:p>
            <a:pPr marL="504000" indent="-324000">
              <a:buSzPct val="100000"/>
              <a:buFont typeface="Arial" pitchFamily="34" charset="0"/>
              <a:buChar char="−"/>
            </a:pPr>
            <a:r>
              <a:rPr lang="hr-HR" sz="2400" dirty="0" smtClean="0">
                <a:latin typeface="Calibri" pitchFamily="34" charset="0"/>
                <a:cs typeface="Calibri" pitchFamily="34" charset="0"/>
              </a:rPr>
              <a:t>ukupna </a:t>
            </a:r>
            <a:r>
              <a:rPr lang="vi-VN" sz="2400" dirty="0" smtClean="0">
                <a:latin typeface="Calibri" pitchFamily="34" charset="0"/>
                <a:cs typeface="Calibri" pitchFamily="34" charset="0"/>
              </a:rPr>
              <a:t>količin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a</a:t>
            </a:r>
            <a:r>
              <a:rPr lang="vi-VN" sz="2400" dirty="0" smtClean="0">
                <a:latin typeface="Calibri" pitchFamily="34" charset="0"/>
                <a:cs typeface="Calibri" pitchFamily="34" charset="0"/>
              </a:rPr>
              <a:t> dobara i usluga koje će se </a:t>
            </a:r>
            <a:r>
              <a:rPr lang="vi-VN" sz="3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nuditi</a:t>
            </a:r>
            <a:r>
              <a:rPr lang="hr-HR" sz="3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 </a:t>
            </a:r>
            <a:r>
              <a:rPr lang="vi-VN" sz="3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na prodaju </a:t>
            </a:r>
            <a:r>
              <a:rPr lang="vi-VN" sz="2400" dirty="0" smtClean="0">
                <a:latin typeface="Calibri" pitchFamily="34" charset="0"/>
                <a:cs typeface="Calibri" pitchFamily="34" charset="0"/>
              </a:rPr>
              <a:t>po određenim </a:t>
            </a:r>
            <a:r>
              <a:rPr lang="vi-VN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cijenama</a:t>
            </a:r>
            <a:r>
              <a:rPr lang="vi-VN" sz="2400" dirty="0" smtClean="0">
                <a:latin typeface="Calibri" pitchFamily="34" charset="0"/>
                <a:cs typeface="Calibri" pitchFamily="34" charset="0"/>
              </a:rPr>
              <a:t> na određenom </a:t>
            </a:r>
            <a:r>
              <a:rPr lang="vi-VN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tržištu</a:t>
            </a:r>
            <a:r>
              <a:rPr lang="vi-VN" sz="2400" dirty="0" smtClean="0">
                <a:latin typeface="Calibri" pitchFamily="34" charset="0"/>
                <a:cs typeface="Calibri" pitchFamily="34" charset="0"/>
              </a:rPr>
              <a:t> u određenom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vi-VN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vremenu</a:t>
            </a:r>
            <a:endParaRPr lang="hr-HR" sz="2400" b="1" dirty="0" smtClean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  <a:p>
            <a:pPr marL="504000" indent="-324000">
              <a:spcBef>
                <a:spcPts val="3000"/>
              </a:spcBef>
              <a:buSzPct val="100000"/>
              <a:buFont typeface="Arial" pitchFamily="34" charset="0"/>
              <a:buChar char="−"/>
            </a:pP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OPĆI ZAKON PONUDE</a:t>
            </a:r>
            <a:r>
              <a:rPr lang="hr-H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 </a:t>
            </a:r>
            <a:r>
              <a:rPr lang="hr-HR" sz="2400" b="1" dirty="0" smtClean="0">
                <a:latin typeface="Calibri" pitchFamily="34" charset="0"/>
                <a:cs typeface="Calibri" pitchFamily="34" charset="0"/>
              </a:rPr>
              <a:t>– 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proizvođači će uvijek biti voljni </a:t>
            </a: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ponuditi veću količinu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 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određenoga dobra kad mu je </a:t>
            </a: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cijena veća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, i obrnuto</a:t>
            </a:r>
          </a:p>
        </p:txBody>
      </p:sp>
      <p:sp>
        <p:nvSpPr>
          <p:cNvPr id="8" name="Rectangle 7"/>
          <p:cNvSpPr/>
          <p:nvPr/>
        </p:nvSpPr>
        <p:spPr>
          <a:xfrm>
            <a:off x="71470" y="857232"/>
            <a:ext cx="9000000" cy="104400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/>
          </a:p>
        </p:txBody>
      </p:sp>
      <p:grpSp>
        <p:nvGrpSpPr>
          <p:cNvPr id="3" name="Group 2"/>
          <p:cNvGrpSpPr/>
          <p:nvPr/>
        </p:nvGrpSpPr>
        <p:grpSpPr>
          <a:xfrm>
            <a:off x="428596" y="3177088"/>
            <a:ext cx="8408404" cy="3466622"/>
            <a:chOff x="428596" y="3177088"/>
            <a:chExt cx="8408404" cy="3466622"/>
          </a:xfrm>
        </p:grpSpPr>
        <p:grpSp>
          <p:nvGrpSpPr>
            <p:cNvPr id="2" name="Group 30"/>
            <p:cNvGrpSpPr/>
            <p:nvPr/>
          </p:nvGrpSpPr>
          <p:grpSpPr>
            <a:xfrm>
              <a:off x="428596" y="3177088"/>
              <a:ext cx="8408404" cy="3466622"/>
              <a:chOff x="571472" y="3357562"/>
              <a:chExt cx="8143932" cy="3357586"/>
            </a:xfrm>
          </p:grpSpPr>
          <p:sp>
            <p:nvSpPr>
              <p:cNvPr id="32" name="Rectangle 31"/>
              <p:cNvSpPr/>
              <p:nvPr/>
            </p:nvSpPr>
            <p:spPr>
              <a:xfrm>
                <a:off x="571472" y="3357562"/>
                <a:ext cx="8143932" cy="3357586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r-HR" dirty="0"/>
              </a:p>
            </p:txBody>
          </p:sp>
          <p:pic>
            <p:nvPicPr>
              <p:cNvPr id="33" name="Picture 3"/>
              <p:cNvPicPr>
                <a:picLocks noChangeAspect="1" noChangeArrowheads="1"/>
              </p:cNvPicPr>
              <p:nvPr/>
            </p:nvPicPr>
            <p:blipFill>
              <a:blip r:embed="rId2" cstate="email"/>
              <a:srcRect/>
              <a:stretch>
                <a:fillRect/>
              </a:stretch>
            </p:blipFill>
            <p:spPr bwMode="auto">
              <a:xfrm>
                <a:off x="571472" y="3357562"/>
                <a:ext cx="3786214" cy="334595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34" name="Picture 3"/>
              <p:cNvPicPr>
                <a:picLocks noChangeAspect="1" noChangeArrowheads="1"/>
              </p:cNvPicPr>
              <p:nvPr/>
            </p:nvPicPr>
            <p:blipFill>
              <a:blip r:embed="rId3" cstate="email"/>
              <a:srcRect/>
              <a:stretch>
                <a:fillRect/>
              </a:stretch>
            </p:blipFill>
            <p:spPr bwMode="auto">
              <a:xfrm>
                <a:off x="4785396" y="3357562"/>
                <a:ext cx="3930008" cy="25003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</p:grpSp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7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95839" y="3573016"/>
              <a:ext cx="4000357" cy="2211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1" name="TextBox 10"/>
          <p:cNvSpPr txBox="1"/>
          <p:nvPr/>
        </p:nvSpPr>
        <p:spPr>
          <a:xfrm>
            <a:off x="1400948" y="3212976"/>
            <a:ext cx="21948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sz="2000" b="1" dirty="0" smtClean="0">
                <a:solidFill>
                  <a:schemeClr val="bg1"/>
                </a:solidFill>
              </a:rPr>
              <a:t>KRIVULJA PONUDE</a:t>
            </a:r>
            <a:endParaRPr lang="hr-HR" sz="2000" b="1" dirty="0">
              <a:solidFill>
                <a:schemeClr val="bg1"/>
              </a:solidFill>
            </a:endParaRPr>
          </a:p>
        </p:txBody>
      </p:sp>
      <p:sp>
        <p:nvSpPr>
          <p:cNvPr id="4" name="Freeform 3"/>
          <p:cNvSpPr/>
          <p:nvPr/>
        </p:nvSpPr>
        <p:spPr>
          <a:xfrm rot="21540000">
            <a:off x="1202848" y="3766472"/>
            <a:ext cx="2370186" cy="2273170"/>
          </a:xfrm>
          <a:custGeom>
            <a:avLst/>
            <a:gdLst>
              <a:gd name="connsiteX0" fmla="*/ 0 w 2330507"/>
              <a:gd name="connsiteY0" fmla="*/ 2273862 h 2273862"/>
              <a:gd name="connsiteX1" fmla="*/ 2330507 w 2330507"/>
              <a:gd name="connsiteY1" fmla="*/ 0 h 2273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0507" h="2273862">
                <a:moveTo>
                  <a:pt x="0" y="2273862"/>
                </a:moveTo>
                <a:cubicBezTo>
                  <a:pt x="769418" y="1449823"/>
                  <a:pt x="1538836" y="625784"/>
                  <a:pt x="2330507" y="0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8" grpId="0" animBg="1"/>
      <p:bldP spid="4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Freeform 135"/>
          <p:cNvSpPr/>
          <p:nvPr/>
        </p:nvSpPr>
        <p:spPr>
          <a:xfrm flipH="1">
            <a:off x="1857356" y="4572008"/>
            <a:ext cx="857256" cy="857256"/>
          </a:xfrm>
          <a:custGeom>
            <a:avLst/>
            <a:gdLst>
              <a:gd name="connsiteX0" fmla="*/ 0 w 469231"/>
              <a:gd name="connsiteY0" fmla="*/ 0 h 697832"/>
              <a:gd name="connsiteX1" fmla="*/ 469231 w 469231"/>
              <a:gd name="connsiteY1" fmla="*/ 697832 h 697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69231" h="697832">
                <a:moveTo>
                  <a:pt x="0" y="0"/>
                </a:moveTo>
                <a:cubicBezTo>
                  <a:pt x="193507" y="289760"/>
                  <a:pt x="387015" y="579521"/>
                  <a:pt x="469231" y="697832"/>
                </a:cubicBezTo>
              </a:path>
            </a:pathLst>
          </a:cu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r-HR" dirty="0"/>
          </a:p>
        </p:txBody>
      </p:sp>
      <p:sp>
        <p:nvSpPr>
          <p:cNvPr id="130" name="Freeform 129"/>
          <p:cNvSpPr/>
          <p:nvPr/>
        </p:nvSpPr>
        <p:spPr>
          <a:xfrm flipH="1">
            <a:off x="2714612" y="3714752"/>
            <a:ext cx="857256" cy="857256"/>
          </a:xfrm>
          <a:custGeom>
            <a:avLst/>
            <a:gdLst>
              <a:gd name="connsiteX0" fmla="*/ 0 w 469231"/>
              <a:gd name="connsiteY0" fmla="*/ 0 h 697832"/>
              <a:gd name="connsiteX1" fmla="*/ 469231 w 469231"/>
              <a:gd name="connsiteY1" fmla="*/ 697832 h 697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69231" h="697832">
                <a:moveTo>
                  <a:pt x="0" y="0"/>
                </a:moveTo>
                <a:cubicBezTo>
                  <a:pt x="193507" y="289760"/>
                  <a:pt x="387015" y="579521"/>
                  <a:pt x="469231" y="697832"/>
                </a:cubicBezTo>
              </a:path>
            </a:pathLst>
          </a:cu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r-HR" dirty="0"/>
          </a:p>
        </p:txBody>
      </p:sp>
      <p:sp>
        <p:nvSpPr>
          <p:cNvPr id="117" name="Freeform 116"/>
          <p:cNvSpPr/>
          <p:nvPr/>
        </p:nvSpPr>
        <p:spPr>
          <a:xfrm flipH="1">
            <a:off x="3571868" y="2786058"/>
            <a:ext cx="928694" cy="928694"/>
          </a:xfrm>
          <a:custGeom>
            <a:avLst/>
            <a:gdLst>
              <a:gd name="connsiteX0" fmla="*/ 0 w 469231"/>
              <a:gd name="connsiteY0" fmla="*/ 0 h 697832"/>
              <a:gd name="connsiteX1" fmla="*/ 469231 w 469231"/>
              <a:gd name="connsiteY1" fmla="*/ 697832 h 697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69231" h="697832">
                <a:moveTo>
                  <a:pt x="0" y="0"/>
                </a:moveTo>
                <a:cubicBezTo>
                  <a:pt x="193507" y="289760"/>
                  <a:pt x="387015" y="579521"/>
                  <a:pt x="469231" y="697832"/>
                </a:cubicBezTo>
              </a:path>
            </a:pathLst>
          </a:cu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r-HR" dirty="0"/>
          </a:p>
        </p:txBody>
      </p:sp>
      <p:cxnSp>
        <p:nvCxnSpPr>
          <p:cNvPr id="85" name="Elbow Connector 84"/>
          <p:cNvCxnSpPr/>
          <p:nvPr/>
        </p:nvCxnSpPr>
        <p:spPr>
          <a:xfrm>
            <a:off x="1071538" y="1500174"/>
            <a:ext cx="5143536" cy="4357718"/>
          </a:xfrm>
          <a:prstGeom prst="bentConnector3">
            <a:avLst>
              <a:gd name="adj1" fmla="val 99629"/>
            </a:avLst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Freeform 62"/>
          <p:cNvSpPr/>
          <p:nvPr/>
        </p:nvSpPr>
        <p:spPr>
          <a:xfrm flipH="1">
            <a:off x="4500562" y="1500174"/>
            <a:ext cx="1714512" cy="1285884"/>
          </a:xfrm>
          <a:custGeom>
            <a:avLst/>
            <a:gdLst>
              <a:gd name="connsiteX0" fmla="*/ 0 w 469231"/>
              <a:gd name="connsiteY0" fmla="*/ 0 h 697832"/>
              <a:gd name="connsiteX1" fmla="*/ 469231 w 469231"/>
              <a:gd name="connsiteY1" fmla="*/ 697832 h 697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69231" h="697832">
                <a:moveTo>
                  <a:pt x="0" y="0"/>
                </a:moveTo>
                <a:cubicBezTo>
                  <a:pt x="193507" y="289760"/>
                  <a:pt x="387015" y="579521"/>
                  <a:pt x="469231" y="697832"/>
                </a:cubicBezTo>
              </a:path>
            </a:pathLst>
          </a:cu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r-HR" dirty="0"/>
          </a:p>
        </p:txBody>
      </p:sp>
      <p:sp>
        <p:nvSpPr>
          <p:cNvPr id="20" name="TextBox 19"/>
          <p:cNvSpPr txBox="1"/>
          <p:nvPr/>
        </p:nvSpPr>
        <p:spPr>
          <a:xfrm rot="16200000">
            <a:off x="-228605" y="585739"/>
            <a:ext cx="10001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CIJENA</a:t>
            </a:r>
            <a:endParaRPr lang="hr-HR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786314" y="6429396"/>
            <a:ext cx="35004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KOLIČINA KOJA SE NUDI</a:t>
            </a:r>
            <a:endParaRPr lang="hr-HR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grpSp>
        <p:nvGrpSpPr>
          <p:cNvPr id="2" name="Group 75"/>
          <p:cNvGrpSpPr/>
          <p:nvPr/>
        </p:nvGrpSpPr>
        <p:grpSpPr>
          <a:xfrm>
            <a:off x="928662" y="357166"/>
            <a:ext cx="144464" cy="5715040"/>
            <a:chOff x="1142976" y="428604"/>
            <a:chExt cx="144464" cy="5715040"/>
          </a:xfrm>
        </p:grpSpPr>
        <p:cxnSp>
          <p:nvCxnSpPr>
            <p:cNvPr id="15" name="Straight Connector 14"/>
            <p:cNvCxnSpPr/>
            <p:nvPr/>
          </p:nvCxnSpPr>
          <p:spPr>
            <a:xfrm rot="5400000" flipH="1" flipV="1">
              <a:off x="-1570874" y="3285330"/>
              <a:ext cx="5715040" cy="1588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 rot="10800000">
              <a:off x="1142976" y="5500702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 rot="10800000">
              <a:off x="1142976" y="5065576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 rot="10800000">
              <a:off x="1142976" y="4630454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 rot="10800000">
              <a:off x="1142976" y="4195332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 rot="10800000">
              <a:off x="1142976" y="3760210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 rot="10800000">
              <a:off x="1142976" y="3325088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 rot="10800000">
              <a:off x="1142976" y="2889966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 rot="10800000">
              <a:off x="1142976" y="2454844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 rot="10800000">
              <a:off x="1142976" y="2019722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 rot="10800000">
              <a:off x="1142976" y="1584600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 rot="10800000">
              <a:off x="1142976" y="1149478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 rot="10800000">
              <a:off x="1142976" y="714356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76"/>
          <p:cNvGrpSpPr/>
          <p:nvPr/>
        </p:nvGrpSpPr>
        <p:grpSpPr>
          <a:xfrm rot="16200000" flipV="1">
            <a:off x="3571074" y="3071016"/>
            <a:ext cx="144464" cy="5715040"/>
            <a:chOff x="1142976" y="428604"/>
            <a:chExt cx="144464" cy="5715040"/>
          </a:xfrm>
        </p:grpSpPr>
        <p:cxnSp>
          <p:nvCxnSpPr>
            <p:cNvPr id="78" name="Straight Connector 77"/>
            <p:cNvCxnSpPr/>
            <p:nvPr/>
          </p:nvCxnSpPr>
          <p:spPr>
            <a:xfrm rot="5400000" flipH="1" flipV="1">
              <a:off x="-1570874" y="3285330"/>
              <a:ext cx="5715040" cy="1588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 rot="10800000">
              <a:off x="1142976" y="5065576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/>
            <p:nvPr/>
          </p:nvCxnSpPr>
          <p:spPr>
            <a:xfrm rot="10800000">
              <a:off x="1142976" y="4195332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/>
            <p:nvPr/>
          </p:nvCxnSpPr>
          <p:spPr>
            <a:xfrm rot="10800000">
              <a:off x="1142976" y="3355974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/>
            <p:nvPr/>
          </p:nvCxnSpPr>
          <p:spPr>
            <a:xfrm rot="10800000">
              <a:off x="1142976" y="2454844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/>
            <p:nvPr/>
          </p:nvCxnSpPr>
          <p:spPr>
            <a:xfrm rot="10800000">
              <a:off x="1142976" y="1584600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/>
            <p:nvPr/>
          </p:nvCxnSpPr>
          <p:spPr>
            <a:xfrm rot="10800000">
              <a:off x="1142976" y="714356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0" name="TextBox 99"/>
          <p:cNvSpPr txBox="1"/>
          <p:nvPr/>
        </p:nvSpPr>
        <p:spPr>
          <a:xfrm>
            <a:off x="564154" y="528638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Arial" pitchFamily="34" charset="0"/>
                <a:cs typeface="Arial" pitchFamily="34" charset="0"/>
              </a:rPr>
              <a:t>1</a:t>
            </a:r>
            <a:endParaRPr lang="hr-H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564154" y="483828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Arial" pitchFamily="34" charset="0"/>
                <a:cs typeface="Arial" pitchFamily="34" charset="0"/>
              </a:rPr>
              <a:t>2</a:t>
            </a:r>
            <a:endParaRPr lang="hr-H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564154" y="4390171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Arial" pitchFamily="34" charset="0"/>
                <a:cs typeface="Arial" pitchFamily="34" charset="0"/>
              </a:rPr>
              <a:t>3</a:t>
            </a:r>
            <a:endParaRPr lang="hr-H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564154" y="394206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Arial" pitchFamily="34" charset="0"/>
                <a:cs typeface="Arial" pitchFamily="34" charset="0"/>
              </a:rPr>
              <a:t>4</a:t>
            </a:r>
            <a:endParaRPr lang="hr-H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564154" y="3493953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Arial" pitchFamily="34" charset="0"/>
                <a:cs typeface="Arial" pitchFamily="34" charset="0"/>
              </a:rPr>
              <a:t>5</a:t>
            </a:r>
            <a:endParaRPr lang="hr-H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564154" y="304584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Arial" pitchFamily="34" charset="0"/>
                <a:cs typeface="Arial" pitchFamily="34" charset="0"/>
              </a:rPr>
              <a:t>6</a:t>
            </a:r>
            <a:endParaRPr lang="hr-H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564154" y="259773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Arial" pitchFamily="34" charset="0"/>
                <a:cs typeface="Arial" pitchFamily="34" charset="0"/>
              </a:rPr>
              <a:t>7</a:t>
            </a:r>
            <a:endParaRPr lang="hr-H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564154" y="214962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Arial" pitchFamily="34" charset="0"/>
                <a:cs typeface="Arial" pitchFamily="34" charset="0"/>
              </a:rPr>
              <a:t>8</a:t>
            </a:r>
            <a:endParaRPr lang="hr-H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564154" y="170151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Arial" pitchFamily="34" charset="0"/>
                <a:cs typeface="Arial" pitchFamily="34" charset="0"/>
              </a:rPr>
              <a:t>9</a:t>
            </a:r>
            <a:endParaRPr lang="hr-H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500034" y="1253408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Arial" pitchFamily="34" charset="0"/>
                <a:cs typeface="Arial" pitchFamily="34" charset="0"/>
              </a:rPr>
              <a:t>10</a:t>
            </a:r>
            <a:endParaRPr lang="hr-H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506414" y="805299"/>
            <a:ext cx="428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Arial" pitchFamily="34" charset="0"/>
                <a:cs typeface="Arial" pitchFamily="34" charset="0"/>
              </a:rPr>
              <a:t>11</a:t>
            </a:r>
            <a:endParaRPr lang="hr-H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1" name="TextBox 110"/>
          <p:cNvSpPr txBox="1"/>
          <p:nvPr/>
        </p:nvSpPr>
        <p:spPr>
          <a:xfrm>
            <a:off x="500034" y="357190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Arial" pitchFamily="34" charset="0"/>
                <a:cs typeface="Arial" pitchFamily="34" charset="0"/>
              </a:rPr>
              <a:t>12</a:t>
            </a:r>
            <a:endParaRPr lang="hr-H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1698818" y="607220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Arial" pitchFamily="34" charset="0"/>
                <a:cs typeface="Arial" pitchFamily="34" charset="0"/>
              </a:rPr>
              <a:t>5</a:t>
            </a:r>
            <a:endParaRPr lang="hr-H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2524750" y="6072206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Arial" pitchFamily="34" charset="0"/>
                <a:cs typeface="Arial" pitchFamily="34" charset="0"/>
              </a:rPr>
              <a:t>10</a:t>
            </a:r>
            <a:endParaRPr lang="hr-H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8" name="TextBox 117"/>
          <p:cNvSpPr txBox="1"/>
          <p:nvPr/>
        </p:nvSpPr>
        <p:spPr>
          <a:xfrm>
            <a:off x="3357554" y="6072206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Arial" pitchFamily="34" charset="0"/>
                <a:cs typeface="Arial" pitchFamily="34" charset="0"/>
              </a:rPr>
              <a:t>15</a:t>
            </a:r>
            <a:endParaRPr lang="hr-H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20" name="TextBox 119"/>
          <p:cNvSpPr txBox="1"/>
          <p:nvPr/>
        </p:nvSpPr>
        <p:spPr>
          <a:xfrm>
            <a:off x="4273730" y="6072206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Arial" pitchFamily="34" charset="0"/>
                <a:cs typeface="Arial" pitchFamily="34" charset="0"/>
              </a:rPr>
              <a:t>20</a:t>
            </a:r>
            <a:endParaRPr lang="hr-H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22" name="TextBox 121"/>
          <p:cNvSpPr txBox="1"/>
          <p:nvPr/>
        </p:nvSpPr>
        <p:spPr>
          <a:xfrm>
            <a:off x="5130986" y="6072206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Arial" pitchFamily="34" charset="0"/>
                <a:cs typeface="Arial" pitchFamily="34" charset="0"/>
              </a:rPr>
              <a:t>25</a:t>
            </a:r>
            <a:endParaRPr lang="hr-H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24" name="TextBox 123"/>
          <p:cNvSpPr txBox="1"/>
          <p:nvPr/>
        </p:nvSpPr>
        <p:spPr>
          <a:xfrm>
            <a:off x="6000760" y="6072206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Arial" pitchFamily="34" charset="0"/>
                <a:cs typeface="Arial" pitchFamily="34" charset="0"/>
              </a:rPr>
              <a:t>30</a:t>
            </a:r>
            <a:endParaRPr lang="hr-H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2" name="Oval 61"/>
          <p:cNvSpPr/>
          <p:nvPr/>
        </p:nvSpPr>
        <p:spPr>
          <a:xfrm>
            <a:off x="6143636" y="1428736"/>
            <a:ext cx="142876" cy="142876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/>
          </a:p>
        </p:txBody>
      </p:sp>
      <p:cxnSp>
        <p:nvCxnSpPr>
          <p:cNvPr id="92" name="Elbow Connector 91"/>
          <p:cNvCxnSpPr/>
          <p:nvPr/>
        </p:nvCxnSpPr>
        <p:spPr>
          <a:xfrm>
            <a:off x="1071538" y="2786058"/>
            <a:ext cx="3429024" cy="3071834"/>
          </a:xfrm>
          <a:prstGeom prst="bentConnector3">
            <a:avLst>
              <a:gd name="adj1" fmla="val 99259"/>
            </a:avLst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Oval 95"/>
          <p:cNvSpPr/>
          <p:nvPr/>
        </p:nvSpPr>
        <p:spPr>
          <a:xfrm>
            <a:off x="4429124" y="2714620"/>
            <a:ext cx="142876" cy="142876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/>
          </a:p>
        </p:txBody>
      </p:sp>
      <p:cxnSp>
        <p:nvCxnSpPr>
          <p:cNvPr id="112" name="Elbow Connector 111"/>
          <p:cNvCxnSpPr/>
          <p:nvPr/>
        </p:nvCxnSpPr>
        <p:spPr>
          <a:xfrm>
            <a:off x="1071538" y="3714752"/>
            <a:ext cx="2500330" cy="2143140"/>
          </a:xfrm>
          <a:prstGeom prst="bentConnector3">
            <a:avLst>
              <a:gd name="adj1" fmla="val 99777"/>
            </a:avLst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Oval 114"/>
          <p:cNvSpPr/>
          <p:nvPr/>
        </p:nvSpPr>
        <p:spPr>
          <a:xfrm>
            <a:off x="3500430" y="3643314"/>
            <a:ext cx="142876" cy="142876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/>
          </a:p>
        </p:txBody>
      </p:sp>
      <p:cxnSp>
        <p:nvCxnSpPr>
          <p:cNvPr id="121" name="Elbow Connector 120"/>
          <p:cNvCxnSpPr/>
          <p:nvPr/>
        </p:nvCxnSpPr>
        <p:spPr>
          <a:xfrm>
            <a:off x="1071538" y="4572008"/>
            <a:ext cx="1643074" cy="1285884"/>
          </a:xfrm>
          <a:prstGeom prst="bentConnector3">
            <a:avLst>
              <a:gd name="adj1" fmla="val 101014"/>
            </a:avLst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Oval 125"/>
          <p:cNvSpPr/>
          <p:nvPr/>
        </p:nvSpPr>
        <p:spPr>
          <a:xfrm>
            <a:off x="2643174" y="4500570"/>
            <a:ext cx="142876" cy="142876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/>
          </a:p>
        </p:txBody>
      </p:sp>
      <p:cxnSp>
        <p:nvCxnSpPr>
          <p:cNvPr id="132" name="Elbow Connector 131"/>
          <p:cNvCxnSpPr/>
          <p:nvPr/>
        </p:nvCxnSpPr>
        <p:spPr>
          <a:xfrm>
            <a:off x="1071538" y="5429264"/>
            <a:ext cx="785818" cy="428628"/>
          </a:xfrm>
          <a:prstGeom prst="bentConnector3">
            <a:avLst>
              <a:gd name="adj1" fmla="val 101892"/>
            </a:avLst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Oval 134"/>
          <p:cNvSpPr/>
          <p:nvPr/>
        </p:nvSpPr>
        <p:spPr>
          <a:xfrm>
            <a:off x="1785918" y="5357826"/>
            <a:ext cx="142876" cy="142876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/>
          </a:p>
        </p:txBody>
      </p:sp>
      <p:pic>
        <p:nvPicPr>
          <p:cNvPr id="7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928856" y="3143248"/>
            <a:ext cx="4049099" cy="24288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7" name="Rectangle 136"/>
          <p:cNvSpPr/>
          <p:nvPr/>
        </p:nvSpPr>
        <p:spPr>
          <a:xfrm>
            <a:off x="5000628" y="4123240"/>
            <a:ext cx="3857652" cy="28696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/>
          </a:p>
        </p:txBody>
      </p:sp>
      <p:sp>
        <p:nvSpPr>
          <p:cNvPr id="138" name="Rectangle 137"/>
          <p:cNvSpPr/>
          <p:nvPr/>
        </p:nvSpPr>
        <p:spPr>
          <a:xfrm>
            <a:off x="5000628" y="4373878"/>
            <a:ext cx="3857652" cy="28575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/>
          </a:p>
        </p:txBody>
      </p:sp>
      <p:sp>
        <p:nvSpPr>
          <p:cNvPr id="139" name="Rectangle 138"/>
          <p:cNvSpPr/>
          <p:nvPr/>
        </p:nvSpPr>
        <p:spPr>
          <a:xfrm>
            <a:off x="5000628" y="4612468"/>
            <a:ext cx="3857652" cy="28575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/>
          </a:p>
        </p:txBody>
      </p:sp>
      <p:sp>
        <p:nvSpPr>
          <p:cNvPr id="141" name="Rectangle 140"/>
          <p:cNvSpPr/>
          <p:nvPr/>
        </p:nvSpPr>
        <p:spPr>
          <a:xfrm>
            <a:off x="5000628" y="4870054"/>
            <a:ext cx="3857652" cy="27734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/>
          </a:p>
        </p:txBody>
      </p:sp>
      <p:sp>
        <p:nvSpPr>
          <p:cNvPr id="142" name="Rectangle 141"/>
          <p:cNvSpPr/>
          <p:nvPr/>
        </p:nvSpPr>
        <p:spPr>
          <a:xfrm>
            <a:off x="5000628" y="5104442"/>
            <a:ext cx="3857652" cy="28575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/>
          </a:p>
        </p:txBody>
      </p:sp>
      <p:sp>
        <p:nvSpPr>
          <p:cNvPr id="145" name="Rounded Rectangular Callout 144"/>
          <p:cNvSpPr/>
          <p:nvPr/>
        </p:nvSpPr>
        <p:spPr>
          <a:xfrm>
            <a:off x="5857884" y="142876"/>
            <a:ext cx="3143272" cy="1071546"/>
          </a:xfrm>
          <a:prstGeom prst="wedgeRoundRectCallout">
            <a:avLst>
              <a:gd name="adj1" fmla="val -35606"/>
              <a:gd name="adj2" fmla="val 6583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bg1"/>
                </a:solidFill>
              </a:rPr>
              <a:t>radi </a:t>
            </a:r>
            <a:r>
              <a:rPr lang="hr-HR" b="1" dirty="0" smtClean="0">
                <a:solidFill>
                  <a:schemeClr val="bg1"/>
                </a:solidFill>
              </a:rPr>
              <a:t>velike potražnje</a:t>
            </a:r>
            <a:r>
              <a:rPr lang="hr-HR" dirty="0" smtClean="0">
                <a:solidFill>
                  <a:schemeClr val="bg1"/>
                </a:solidFill>
              </a:rPr>
              <a:t>, </a:t>
            </a:r>
            <a:r>
              <a:rPr lang="hr-HR" b="1" dirty="0" smtClean="0">
                <a:solidFill>
                  <a:schemeClr val="bg1"/>
                </a:solidFill>
              </a:rPr>
              <a:t>cijena je visoka</a:t>
            </a:r>
            <a:r>
              <a:rPr lang="hr-HR" dirty="0" smtClean="0">
                <a:solidFill>
                  <a:schemeClr val="bg1"/>
                </a:solidFill>
              </a:rPr>
              <a:t> – proizvođači proizvode više radi dobre cijene</a:t>
            </a:r>
            <a:endParaRPr lang="hr-HR" b="1" dirty="0">
              <a:solidFill>
                <a:schemeClr val="bg1"/>
              </a:solidFill>
            </a:endParaRPr>
          </a:p>
        </p:txBody>
      </p:sp>
      <p:sp>
        <p:nvSpPr>
          <p:cNvPr id="146" name="Rounded Rectangular Callout 145"/>
          <p:cNvSpPr/>
          <p:nvPr/>
        </p:nvSpPr>
        <p:spPr>
          <a:xfrm>
            <a:off x="2357422" y="642918"/>
            <a:ext cx="3143272" cy="1285860"/>
          </a:xfrm>
          <a:prstGeom prst="wedgeRoundRectCallout">
            <a:avLst>
              <a:gd name="adj1" fmla="val 18365"/>
              <a:gd name="adj2" fmla="val 103077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bg1"/>
                </a:solidFill>
              </a:rPr>
              <a:t>kada </a:t>
            </a:r>
            <a:r>
              <a:rPr lang="hr-HR" b="1" dirty="0" smtClean="0">
                <a:solidFill>
                  <a:schemeClr val="bg1"/>
                </a:solidFill>
              </a:rPr>
              <a:t>cijena počne padati</a:t>
            </a:r>
            <a:r>
              <a:rPr lang="hr-HR" dirty="0" smtClean="0">
                <a:solidFill>
                  <a:schemeClr val="bg1"/>
                </a:solidFill>
              </a:rPr>
              <a:t>, proizvođači će </a:t>
            </a:r>
            <a:r>
              <a:rPr lang="hr-HR" b="1" dirty="0" smtClean="0">
                <a:solidFill>
                  <a:schemeClr val="bg1"/>
                </a:solidFill>
              </a:rPr>
              <a:t>smanjiti proizvodnju </a:t>
            </a:r>
            <a:r>
              <a:rPr lang="hr-HR" i="1" dirty="0" smtClean="0">
                <a:solidFill>
                  <a:schemeClr val="bg1"/>
                </a:solidFill>
              </a:rPr>
              <a:t>(jer im se manje nego prije isplati proizvoditi)</a:t>
            </a:r>
            <a:endParaRPr lang="hr-HR" b="1" i="1" dirty="0">
              <a:solidFill>
                <a:schemeClr val="bg1"/>
              </a:solidFill>
            </a:endParaRPr>
          </a:p>
        </p:txBody>
      </p:sp>
      <p:sp>
        <p:nvSpPr>
          <p:cNvPr id="149" name="Rounded Rectangular Callout 148"/>
          <p:cNvSpPr/>
          <p:nvPr/>
        </p:nvSpPr>
        <p:spPr>
          <a:xfrm>
            <a:off x="1285852" y="2214554"/>
            <a:ext cx="2571768" cy="1071546"/>
          </a:xfrm>
          <a:prstGeom prst="wedgeRoundRectCallout">
            <a:avLst>
              <a:gd name="adj1" fmla="val 34839"/>
              <a:gd name="adj2" fmla="val 7500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bg1"/>
                </a:solidFill>
              </a:rPr>
              <a:t>daljnje </a:t>
            </a:r>
            <a:r>
              <a:rPr lang="hr-HR" b="1" dirty="0" smtClean="0">
                <a:solidFill>
                  <a:schemeClr val="bg1"/>
                </a:solidFill>
              </a:rPr>
              <a:t>smanjenje cijene</a:t>
            </a:r>
            <a:r>
              <a:rPr lang="hr-HR" dirty="0" smtClean="0">
                <a:solidFill>
                  <a:schemeClr val="bg1"/>
                </a:solidFill>
              </a:rPr>
              <a:t> utječe na </a:t>
            </a:r>
            <a:r>
              <a:rPr lang="hr-HR" b="1" dirty="0" smtClean="0">
                <a:solidFill>
                  <a:schemeClr val="bg1"/>
                </a:solidFill>
              </a:rPr>
              <a:t>smanjenje proizvodnje</a:t>
            </a:r>
            <a:endParaRPr lang="hr-HR" b="1" i="1" dirty="0">
              <a:solidFill>
                <a:schemeClr val="bg1"/>
              </a:solidFill>
            </a:endParaRPr>
          </a:p>
        </p:txBody>
      </p:sp>
      <p:sp>
        <p:nvSpPr>
          <p:cNvPr id="155" name="Rounded Rectangle 154"/>
          <p:cNvSpPr/>
          <p:nvPr/>
        </p:nvSpPr>
        <p:spPr>
          <a:xfrm>
            <a:off x="4429124" y="3643314"/>
            <a:ext cx="4500000" cy="1785950"/>
          </a:xfrm>
          <a:prstGeom prst="roundRect">
            <a:avLst/>
          </a:prstGeom>
          <a:solidFill>
            <a:srgbClr val="002060"/>
          </a:solidFill>
          <a:ln w="57150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r>
              <a:rPr lang="hr-HR" sz="2200" b="1" u="sng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POZITIVAN ODNOS</a:t>
            </a:r>
            <a:r>
              <a:rPr lang="hr-HR" sz="2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 </a:t>
            </a:r>
            <a:r>
              <a:rPr lang="hr-HR" sz="22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IZMEĐU </a:t>
            </a:r>
            <a:br>
              <a:rPr lang="hr-HR" sz="22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</a:br>
            <a:r>
              <a:rPr lang="hr-HR" sz="22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CIJENE I KOLIČINE</a:t>
            </a:r>
          </a:p>
          <a:p>
            <a:pPr algn="ctr">
              <a:spcBef>
                <a:spcPts val="600"/>
              </a:spcBef>
            </a:pPr>
            <a:r>
              <a:rPr lang="hr-HR" sz="2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VIŠA</a:t>
            </a:r>
            <a:r>
              <a:rPr lang="hr-HR" sz="22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 CIJENA – </a:t>
            </a:r>
            <a:r>
              <a:rPr lang="hr-HR" sz="2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VEĆA</a:t>
            </a:r>
            <a:r>
              <a:rPr lang="hr-HR" sz="22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 PONUDA</a:t>
            </a:r>
          </a:p>
          <a:p>
            <a:pPr algn="ctr">
              <a:spcBef>
                <a:spcPts val="600"/>
              </a:spcBef>
            </a:pPr>
            <a:r>
              <a:rPr lang="hr-HR" sz="2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NIŽA</a:t>
            </a:r>
            <a:r>
              <a:rPr lang="hr-HR" sz="22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 CIJENA – </a:t>
            </a:r>
            <a:r>
              <a:rPr lang="hr-HR" sz="2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MANJA</a:t>
            </a:r>
            <a:r>
              <a:rPr lang="hr-HR" sz="22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 PONUDA</a:t>
            </a:r>
          </a:p>
        </p:txBody>
      </p:sp>
      <p:sp>
        <p:nvSpPr>
          <p:cNvPr id="156" name="Rectangle 155"/>
          <p:cNvSpPr/>
          <p:nvPr/>
        </p:nvSpPr>
        <p:spPr>
          <a:xfrm>
            <a:off x="54037" y="6500834"/>
            <a:ext cx="3221819" cy="3571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hr-HR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KRIVULJA PONUDE</a:t>
            </a:r>
            <a:endParaRPr lang="hr-HR" sz="28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4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500"/>
                            </p:stCondLst>
                            <p:childTnLst>
                              <p:par>
                                <p:cTn id="5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14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4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1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000"/>
                            </p:stCondLst>
                            <p:childTnLst>
                              <p:par>
                                <p:cTn id="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500"/>
                            </p:stCondLst>
                            <p:childTnLst>
                              <p:par>
                                <p:cTn id="7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14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0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500"/>
                            </p:stCondLst>
                            <p:childTnLst>
                              <p:par>
                                <p:cTn id="9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7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000"/>
                            </p:stCondLst>
                            <p:childTnLst>
                              <p:par>
                                <p:cTn id="9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1500"/>
                            </p:stCondLst>
                            <p:childTnLst>
                              <p:par>
                                <p:cTn id="103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4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8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2000"/>
                            </p:stCondLst>
                            <p:childTnLst>
                              <p:par>
                                <p:cTn id="1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5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3000"/>
                            </p:stCondLst>
                            <p:childTnLst>
                              <p:par>
                                <p:cTn id="121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2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3500"/>
                            </p:stCondLst>
                            <p:childTnLst>
                              <p:par>
                                <p:cTn id="1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15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1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1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1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6" grpId="0" animBg="1"/>
      <p:bldP spid="130" grpId="0" animBg="1"/>
      <p:bldP spid="117" grpId="0" animBg="1"/>
      <p:bldP spid="63" grpId="0" animBg="1"/>
      <p:bldP spid="20" grpId="0" build="allAtOnce"/>
      <p:bldP spid="21" grpId="0" build="allAtOnce"/>
      <p:bldP spid="62" grpId="0" animBg="1"/>
      <p:bldP spid="96" grpId="0" animBg="1"/>
      <p:bldP spid="115" grpId="0" animBg="1"/>
      <p:bldP spid="126" grpId="0" animBg="1"/>
      <p:bldP spid="135" grpId="0" animBg="1"/>
      <p:bldP spid="137" grpId="0" animBg="1"/>
      <p:bldP spid="137" grpId="1" animBg="1"/>
      <p:bldP spid="138" grpId="0" animBg="1"/>
      <p:bldP spid="138" grpId="1" animBg="1"/>
      <p:bldP spid="139" grpId="0" animBg="1"/>
      <p:bldP spid="139" grpId="1" animBg="1"/>
      <p:bldP spid="141" grpId="0" animBg="1"/>
      <p:bldP spid="141" grpId="1" animBg="1"/>
      <p:bldP spid="142" grpId="0" animBg="1"/>
      <p:bldP spid="142" grpId="1" animBg="1"/>
      <p:bldP spid="145" grpId="0" uiExpand="1" build="allAtOnce" animBg="1"/>
      <p:bldP spid="146" grpId="0" uiExpand="1" build="allAtOnce" animBg="1"/>
      <p:bldP spid="149" grpId="0" uiExpand="1" build="allAtOnce" animBg="1"/>
      <p:bldP spid="155" grpId="0" build="allAtOnce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2594" y="142852"/>
            <a:ext cx="9000000" cy="19371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" name="Picture 2" descr="ponuda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0938" y="2071678"/>
            <a:ext cx="6242896" cy="463379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57158" y="357166"/>
            <a:ext cx="3643338" cy="857256"/>
          </a:xfrm>
          <a:prstGeom prst="rect">
            <a:avLst/>
          </a:prstGeom>
          <a:solidFill>
            <a:srgbClr val="FF0000"/>
          </a:solidFill>
          <a:ln w="38100">
            <a:noFill/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MAKROEKONOMIJA PROUČAVA</a:t>
            </a:r>
            <a:endParaRPr lang="hr-HR" sz="2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286380" y="357960"/>
            <a:ext cx="3500462" cy="856462"/>
          </a:xfrm>
          <a:prstGeom prst="rect">
            <a:avLst/>
          </a:prstGeom>
          <a:solidFill>
            <a:srgbClr val="002060"/>
          </a:solidFill>
          <a:ln w="38100">
            <a:noFill/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MIKROEKONOMIJA PROUČAVA</a:t>
            </a:r>
            <a:endParaRPr lang="hr-HR" sz="2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140" y="1493113"/>
            <a:ext cx="4714876" cy="3293209"/>
          </a:xfrm>
          <a:prstGeom prst="rect">
            <a:avLst/>
          </a:prstGeom>
          <a:ln w="28575">
            <a:noFill/>
            <a:prstDash val="dash"/>
          </a:ln>
        </p:spPr>
        <p:txBody>
          <a:bodyPr wrap="square">
            <a:spAutoFit/>
          </a:bodyPr>
          <a:lstStyle/>
          <a:p>
            <a:pPr marL="324000" indent="-324000">
              <a:spcBef>
                <a:spcPts val="1200"/>
              </a:spcBef>
              <a:buFont typeface="+mj-lt"/>
              <a:buAutoNum type="arabicPeriod"/>
            </a:pPr>
            <a:r>
              <a:rPr lang="hr-HR" sz="240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ukupnu proizvodnju dobara i usluga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u zemlji</a:t>
            </a:r>
          </a:p>
          <a:p>
            <a:pPr marL="324000" indent="-324000">
              <a:spcBef>
                <a:spcPts val="1200"/>
              </a:spcBef>
              <a:buFont typeface="+mj-lt"/>
              <a:buAutoNum type="arabicPeriod"/>
            </a:pPr>
            <a:r>
              <a:rPr lang="hr-HR" sz="240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porast cijena (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općenito</a:t>
            </a:r>
            <a:r>
              <a:rPr lang="hr-HR" sz="240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)</a:t>
            </a:r>
          </a:p>
          <a:p>
            <a:pPr marL="324000" indent="-324000">
              <a:spcBef>
                <a:spcPts val="1200"/>
              </a:spcBef>
              <a:buFont typeface="+mj-lt"/>
              <a:buAutoNum type="arabicPeriod"/>
            </a:pPr>
            <a:r>
              <a:rPr lang="hr-HR" sz="240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broj zaposlenih i nezaposlenih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u zemlji</a:t>
            </a:r>
          </a:p>
          <a:p>
            <a:pPr marL="324000" indent="-324000">
              <a:spcBef>
                <a:spcPts val="1200"/>
              </a:spcBef>
              <a:buFont typeface="+mj-lt"/>
              <a:buAutoNum type="arabicPeriod"/>
            </a:pP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sveukupnu ponudu </a:t>
            </a:r>
            <a:r>
              <a:rPr lang="hr-HR" sz="240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robe u zemlji</a:t>
            </a:r>
          </a:p>
          <a:p>
            <a:pPr marL="324000" indent="-324000">
              <a:spcBef>
                <a:spcPts val="1200"/>
              </a:spcBef>
              <a:buFont typeface="+mj-lt"/>
              <a:buAutoNum type="arabicPeriod"/>
            </a:pP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potrošnju pojedinih roba </a:t>
            </a:r>
            <a:r>
              <a:rPr lang="hr-HR" sz="240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u zemlji</a:t>
            </a:r>
          </a:p>
        </p:txBody>
      </p:sp>
      <p:cxnSp>
        <p:nvCxnSpPr>
          <p:cNvPr id="14" name="Straight Connector 13"/>
          <p:cNvCxnSpPr/>
          <p:nvPr/>
        </p:nvCxnSpPr>
        <p:spPr>
          <a:xfrm rot="5400000">
            <a:off x="2359089" y="2533393"/>
            <a:ext cx="4644000" cy="579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4788024" y="1493113"/>
            <a:ext cx="4393628" cy="3293209"/>
          </a:xfrm>
          <a:prstGeom prst="rect">
            <a:avLst/>
          </a:prstGeom>
          <a:ln w="28575">
            <a:noFill/>
            <a:prstDash val="dash"/>
          </a:ln>
        </p:spPr>
        <p:txBody>
          <a:bodyPr wrap="square">
            <a:spAutoFit/>
          </a:bodyPr>
          <a:lstStyle/>
          <a:p>
            <a:pPr marL="324000" indent="-324000">
              <a:spcBef>
                <a:spcPts val="1200"/>
              </a:spcBef>
              <a:buFont typeface="+mj-lt"/>
              <a:buAutoNum type="arabicPeriod"/>
            </a:pPr>
            <a:r>
              <a:rPr lang="hr-HR" sz="240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ponašanje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potrošača</a:t>
            </a:r>
            <a:r>
              <a:rPr lang="hr-HR" sz="24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 </a:t>
            </a:r>
            <a:r>
              <a:rPr lang="hr-HR" sz="2400" i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(potrošnju i potražnju)</a:t>
            </a:r>
          </a:p>
          <a:p>
            <a:pPr marL="324000" indent="-324000">
              <a:spcBef>
                <a:spcPts val="1200"/>
              </a:spcBef>
              <a:buFont typeface="+mj-lt"/>
              <a:buAutoNum type="arabicPeriod"/>
            </a:pPr>
            <a:r>
              <a:rPr lang="hr-HR" sz="240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porast cijene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jednog</a:t>
            </a:r>
            <a:r>
              <a:rPr lang="hr-HR" sz="24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proizvoda</a:t>
            </a:r>
          </a:p>
          <a:p>
            <a:pPr marL="324000" indent="-324000">
              <a:spcBef>
                <a:spcPts val="1200"/>
              </a:spcBef>
              <a:buFont typeface="+mj-lt"/>
              <a:buAutoNum type="arabicPeriod"/>
            </a:pPr>
            <a:r>
              <a:rPr lang="hr-HR" sz="240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broj zaposlenih i br. otpuštenih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u jednom poduzeću</a:t>
            </a:r>
          </a:p>
          <a:p>
            <a:pPr marL="324000" indent="-324000">
              <a:spcBef>
                <a:spcPts val="1200"/>
              </a:spcBef>
              <a:buFont typeface="+mj-lt"/>
              <a:buAutoNum type="arabicPeriod"/>
            </a:pPr>
            <a:r>
              <a:rPr lang="hr-HR" sz="240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tržište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jednog</a:t>
            </a:r>
            <a:r>
              <a:rPr lang="hr-HR" sz="24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proizvoda</a:t>
            </a:r>
          </a:p>
          <a:p>
            <a:pPr marL="324000" indent="-324000">
              <a:spcBef>
                <a:spcPts val="1200"/>
              </a:spcBef>
              <a:buFont typeface="+mj-lt"/>
              <a:buAutoNum type="arabicPeriod"/>
            </a:pPr>
            <a:r>
              <a:rPr lang="hr-HR" sz="240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troškove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jednog</a:t>
            </a:r>
            <a:r>
              <a:rPr lang="hr-HR" sz="24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proizvoda </a:t>
            </a:r>
          </a:p>
        </p:txBody>
      </p:sp>
      <p:sp>
        <p:nvSpPr>
          <p:cNvPr id="22" name="Rectangle 21"/>
          <p:cNvSpPr/>
          <p:nvPr/>
        </p:nvSpPr>
        <p:spPr>
          <a:xfrm>
            <a:off x="142844" y="5314235"/>
            <a:ext cx="8501122" cy="830997"/>
          </a:xfrm>
          <a:prstGeom prst="rect">
            <a:avLst/>
          </a:prstGeom>
          <a:ln w="28575">
            <a:noFill/>
            <a:prstDash val="dash"/>
          </a:ln>
        </p:spPr>
        <p:txBody>
          <a:bodyPr wrap="square">
            <a:spAutoFit/>
          </a:bodyPr>
          <a:lstStyle/>
          <a:p>
            <a:pPr marL="324000" indent="-324000">
              <a:spcBef>
                <a:spcPts val="1200"/>
              </a:spcBef>
              <a:buFont typeface="Arial" pitchFamily="34" charset="0"/>
              <a:buChar char="−"/>
            </a:pPr>
            <a:r>
              <a:rPr lang="hr-HR" sz="2400" dirty="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makroekonomija se temelji na mikroekonomiji, pa se stoga </a:t>
            </a:r>
            <a:r>
              <a:rPr lang="hr-HR" sz="24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ne mogu promatrati kao dva zasebna područja ekonomije</a:t>
            </a:r>
          </a:p>
        </p:txBody>
      </p:sp>
      <p:cxnSp>
        <p:nvCxnSpPr>
          <p:cNvPr id="24" name="Straight Connector 23"/>
          <p:cNvCxnSpPr/>
          <p:nvPr/>
        </p:nvCxnSpPr>
        <p:spPr>
          <a:xfrm>
            <a:off x="357158" y="5214950"/>
            <a:ext cx="8358246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25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25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25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25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25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5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25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25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50"/>
                            </p:stCondLst>
                            <p:childTnLst>
                              <p:par>
                                <p:cTn id="5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250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25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50"/>
                            </p:stCondLst>
                            <p:childTnLst>
                              <p:par>
                                <p:cTn id="6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250"/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750"/>
                            </p:stCondLst>
                            <p:childTnLst>
                              <p:par>
                                <p:cTn id="7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25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allAtOnce" animBg="1"/>
      <p:bldP spid="5" grpId="0" uiExpand="1" build="allAtOnce" animBg="1"/>
      <p:bldP spid="7" grpId="0" uiExpand="1" build="allAtOnce"/>
      <p:bldP spid="19" grpId="0" uiExpand="1" build="allAtOnce"/>
      <p:bldP spid="22" grpId="0" build="allAtOnce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 rot="16200000">
            <a:off x="307197" y="452933"/>
            <a:ext cx="9286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CIJENA</a:t>
            </a:r>
            <a:endParaRPr lang="hr-HR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893503" y="6357958"/>
            <a:ext cx="22145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KOLIČINA</a:t>
            </a:r>
            <a:endParaRPr lang="hr-HR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grpSp>
        <p:nvGrpSpPr>
          <p:cNvPr id="2" name="Group 75"/>
          <p:cNvGrpSpPr/>
          <p:nvPr/>
        </p:nvGrpSpPr>
        <p:grpSpPr>
          <a:xfrm>
            <a:off x="1035852" y="642918"/>
            <a:ext cx="144464" cy="5715040"/>
            <a:chOff x="1142976" y="428604"/>
            <a:chExt cx="144464" cy="5715040"/>
          </a:xfrm>
        </p:grpSpPr>
        <p:cxnSp>
          <p:nvCxnSpPr>
            <p:cNvPr id="15" name="Straight Connector 14"/>
            <p:cNvCxnSpPr/>
            <p:nvPr/>
          </p:nvCxnSpPr>
          <p:spPr>
            <a:xfrm rot="5400000" flipH="1" flipV="1">
              <a:off x="-1570874" y="3285330"/>
              <a:ext cx="5715040" cy="1588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 rot="10800000">
              <a:off x="1142976" y="5500702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 rot="10800000">
              <a:off x="1142976" y="5065576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 rot="10800000">
              <a:off x="1142976" y="4630454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 rot="10800000">
              <a:off x="1142976" y="4195332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 rot="10800000">
              <a:off x="1142976" y="3760210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 rot="10800000">
              <a:off x="1142976" y="3325088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 rot="10800000">
              <a:off x="1142976" y="2889966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 rot="10800000">
              <a:off x="1142976" y="2454844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 rot="10800000">
              <a:off x="1142976" y="2019722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 rot="10800000">
              <a:off x="1142976" y="1584600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 rot="10800000">
              <a:off x="1142976" y="1149478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 rot="10800000">
              <a:off x="1142976" y="714356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76"/>
          <p:cNvGrpSpPr/>
          <p:nvPr/>
        </p:nvGrpSpPr>
        <p:grpSpPr>
          <a:xfrm rot="16200000" flipV="1">
            <a:off x="3070977" y="3964520"/>
            <a:ext cx="143999" cy="4500000"/>
            <a:chOff x="1142977" y="428604"/>
            <a:chExt cx="144463" cy="5715040"/>
          </a:xfrm>
        </p:grpSpPr>
        <p:cxnSp>
          <p:nvCxnSpPr>
            <p:cNvPr id="78" name="Straight Connector 77"/>
            <p:cNvCxnSpPr/>
            <p:nvPr/>
          </p:nvCxnSpPr>
          <p:spPr>
            <a:xfrm rot="5400000" flipH="1" flipV="1">
              <a:off x="-1570874" y="3285330"/>
              <a:ext cx="5715040" cy="1588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 rot="10800000">
              <a:off x="1142977" y="4781154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/>
            <p:nvPr/>
          </p:nvCxnSpPr>
          <p:spPr>
            <a:xfrm rot="10800000">
              <a:off x="1142977" y="3694020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/>
            <p:nvPr/>
          </p:nvCxnSpPr>
          <p:spPr>
            <a:xfrm rot="10800000">
              <a:off x="1143436" y="2567073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2" name="TextBox 101"/>
          <p:cNvSpPr txBox="1"/>
          <p:nvPr/>
        </p:nvSpPr>
        <p:spPr>
          <a:xfrm>
            <a:off x="552896" y="4675923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+mj-lt"/>
                <a:cs typeface="Arial" pitchFamily="34" charset="0"/>
              </a:rPr>
              <a:t>15</a:t>
            </a:r>
            <a:endParaRPr lang="hr-HR" b="1" dirty="0">
              <a:latin typeface="+mj-lt"/>
              <a:cs typeface="Arial" pitchFamily="34" charset="0"/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552896" y="2883487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+mj-lt"/>
                <a:cs typeface="Arial" pitchFamily="34" charset="0"/>
              </a:rPr>
              <a:t>30</a:t>
            </a:r>
            <a:endParaRPr lang="hr-HR" b="1" dirty="0">
              <a:latin typeface="+mj-lt"/>
              <a:cs typeface="Arial" pitchFamily="34" charset="0"/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552896" y="120228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+mj-lt"/>
                <a:cs typeface="Arial" pitchFamily="34" charset="0"/>
              </a:rPr>
              <a:t>45</a:t>
            </a:r>
            <a:endParaRPr lang="hr-HR" b="1" dirty="0">
              <a:latin typeface="+mj-lt"/>
              <a:cs typeface="Arial" pitchFamily="34" charset="0"/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1645159" y="6357958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+mj-lt"/>
                <a:cs typeface="Arial" pitchFamily="34" charset="0"/>
              </a:rPr>
              <a:t>200</a:t>
            </a:r>
            <a:endParaRPr lang="hr-HR" b="1" dirty="0">
              <a:latin typeface="+mj-lt"/>
              <a:cs typeface="Arial" pitchFamily="34" charset="0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2481364" y="6357958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+mj-lt"/>
                <a:cs typeface="Arial" pitchFamily="34" charset="0"/>
              </a:rPr>
              <a:t>400</a:t>
            </a:r>
            <a:endParaRPr lang="hr-HR" b="1" dirty="0">
              <a:latin typeface="+mj-lt"/>
              <a:cs typeface="Arial" pitchFamily="34" charset="0"/>
            </a:endParaRPr>
          </a:p>
        </p:txBody>
      </p:sp>
      <p:sp>
        <p:nvSpPr>
          <p:cNvPr id="120" name="TextBox 119"/>
          <p:cNvSpPr txBox="1"/>
          <p:nvPr/>
        </p:nvSpPr>
        <p:spPr>
          <a:xfrm>
            <a:off x="3425409" y="6357958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+mj-lt"/>
                <a:cs typeface="Arial" pitchFamily="34" charset="0"/>
              </a:rPr>
              <a:t>600</a:t>
            </a:r>
            <a:endParaRPr lang="hr-HR" b="1" dirty="0">
              <a:latin typeface="+mj-lt"/>
              <a:cs typeface="Arial" pitchFamily="34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1178726" y="1293943"/>
            <a:ext cx="3429026" cy="4921139"/>
            <a:chOff x="1178726" y="1293943"/>
            <a:chExt cx="3429026" cy="4921139"/>
          </a:xfrm>
        </p:grpSpPr>
        <p:cxnSp>
          <p:nvCxnSpPr>
            <p:cNvPr id="59" name="Elbow Connector 58"/>
            <p:cNvCxnSpPr/>
            <p:nvPr/>
          </p:nvCxnSpPr>
          <p:spPr>
            <a:xfrm rot="16200000" flipH="1">
              <a:off x="66065" y="2499607"/>
              <a:ext cx="4756698" cy="2531375"/>
            </a:xfrm>
            <a:prstGeom prst="bentConnector3">
              <a:avLst>
                <a:gd name="adj1" fmla="val -15"/>
              </a:avLst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" name="Group 6"/>
            <p:cNvGrpSpPr/>
            <p:nvPr/>
          </p:nvGrpSpPr>
          <p:grpSpPr>
            <a:xfrm>
              <a:off x="1178728" y="1293943"/>
              <a:ext cx="3429024" cy="4921139"/>
              <a:chOff x="1178728" y="1293943"/>
              <a:chExt cx="3429024" cy="4921139"/>
            </a:xfrm>
          </p:grpSpPr>
          <p:sp>
            <p:nvSpPr>
              <p:cNvPr id="98" name="Freeform 97"/>
              <p:cNvSpPr/>
              <p:nvPr/>
            </p:nvSpPr>
            <p:spPr>
              <a:xfrm flipH="1">
                <a:off x="2000232" y="3071810"/>
                <a:ext cx="821570" cy="1785950"/>
              </a:xfrm>
              <a:custGeom>
                <a:avLst/>
                <a:gdLst>
                  <a:gd name="connsiteX0" fmla="*/ 0 w 469231"/>
                  <a:gd name="connsiteY0" fmla="*/ 0 h 697832"/>
                  <a:gd name="connsiteX1" fmla="*/ 469231 w 469231"/>
                  <a:gd name="connsiteY1" fmla="*/ 697832 h 6978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69231" h="697832">
                    <a:moveTo>
                      <a:pt x="0" y="0"/>
                    </a:moveTo>
                    <a:cubicBezTo>
                      <a:pt x="193507" y="289760"/>
                      <a:pt x="387015" y="579521"/>
                      <a:pt x="469231" y="697832"/>
                    </a:cubicBezTo>
                  </a:path>
                </a:pathLst>
              </a:cu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hr-HR" dirty="0">
                  <a:latin typeface="+mj-lt"/>
                </a:endParaRPr>
              </a:p>
            </p:txBody>
          </p:sp>
          <p:sp>
            <p:nvSpPr>
              <p:cNvPr id="63" name="Freeform 62"/>
              <p:cNvSpPr/>
              <p:nvPr/>
            </p:nvSpPr>
            <p:spPr>
              <a:xfrm flipH="1">
                <a:off x="2821802" y="1386946"/>
                <a:ext cx="886102" cy="1684864"/>
              </a:xfrm>
              <a:custGeom>
                <a:avLst/>
                <a:gdLst>
                  <a:gd name="connsiteX0" fmla="*/ 0 w 469231"/>
                  <a:gd name="connsiteY0" fmla="*/ 0 h 697832"/>
                  <a:gd name="connsiteX1" fmla="*/ 469231 w 469231"/>
                  <a:gd name="connsiteY1" fmla="*/ 697832 h 6978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69231" h="697832">
                    <a:moveTo>
                      <a:pt x="0" y="0"/>
                    </a:moveTo>
                    <a:cubicBezTo>
                      <a:pt x="193507" y="289760"/>
                      <a:pt x="387015" y="579521"/>
                      <a:pt x="469231" y="697832"/>
                    </a:cubicBezTo>
                  </a:path>
                </a:pathLst>
              </a:cu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hr-HR" dirty="0">
                  <a:latin typeface="+mj-lt"/>
                </a:endParaRPr>
              </a:p>
            </p:txBody>
          </p:sp>
          <p:sp>
            <p:nvSpPr>
              <p:cNvPr id="62" name="Oval 61"/>
              <p:cNvSpPr/>
              <p:nvPr/>
            </p:nvSpPr>
            <p:spPr>
              <a:xfrm>
                <a:off x="3636466" y="1293943"/>
                <a:ext cx="142876" cy="142876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r-HR" dirty="0">
                  <a:latin typeface="+mj-lt"/>
                </a:endParaRPr>
              </a:p>
            </p:txBody>
          </p:sp>
          <p:cxnSp>
            <p:nvCxnSpPr>
              <p:cNvPr id="76" name="Elbow Connector 75"/>
              <p:cNvCxnSpPr/>
              <p:nvPr/>
            </p:nvCxnSpPr>
            <p:spPr>
              <a:xfrm rot="16200000" flipH="1">
                <a:off x="464348" y="3857628"/>
                <a:ext cx="3071834" cy="1643074"/>
              </a:xfrm>
              <a:prstGeom prst="bentConnector3">
                <a:avLst>
                  <a:gd name="adj1" fmla="val -852"/>
                </a:avLst>
              </a:prstGeom>
              <a:ln w="127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3" name="Oval 92"/>
              <p:cNvSpPr/>
              <p:nvPr/>
            </p:nvSpPr>
            <p:spPr>
              <a:xfrm>
                <a:off x="2734180" y="3032740"/>
                <a:ext cx="142876" cy="142876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r-HR" dirty="0">
                  <a:latin typeface="+mj-lt"/>
                </a:endParaRPr>
              </a:p>
            </p:txBody>
          </p:sp>
          <p:cxnSp>
            <p:nvCxnSpPr>
              <p:cNvPr id="125" name="Elbow Connector 124"/>
              <p:cNvCxnSpPr/>
              <p:nvPr/>
            </p:nvCxnSpPr>
            <p:spPr>
              <a:xfrm>
                <a:off x="1178728" y="4857760"/>
                <a:ext cx="3429024" cy="1285884"/>
              </a:xfrm>
              <a:prstGeom prst="bentConnector3">
                <a:avLst>
                  <a:gd name="adj1" fmla="val 22983"/>
                </a:avLst>
              </a:prstGeom>
              <a:ln w="127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8" name="Oval 127"/>
              <p:cNvSpPr/>
              <p:nvPr/>
            </p:nvSpPr>
            <p:spPr>
              <a:xfrm>
                <a:off x="1896426" y="4786322"/>
                <a:ext cx="142876" cy="142876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r-HR" dirty="0">
                  <a:latin typeface="+mj-lt"/>
                </a:endParaRPr>
              </a:p>
            </p:txBody>
          </p:sp>
        </p:grpSp>
      </p:grpSp>
      <p:graphicFrame>
        <p:nvGraphicFramePr>
          <p:cNvPr id="83" name="Table 8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0719675"/>
              </p:ext>
            </p:extLst>
          </p:nvPr>
        </p:nvGraphicFramePr>
        <p:xfrm>
          <a:off x="4643438" y="2143116"/>
          <a:ext cx="3929091" cy="148336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14446"/>
                <a:gridCol w="1404948"/>
                <a:gridCol w="1309697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r-HR" dirty="0" smtClean="0"/>
                        <a:t>SITUACIJA</a:t>
                      </a:r>
                      <a:endParaRPr lang="hr-HR" dirty="0"/>
                    </a:p>
                  </a:txBody>
                  <a:tcPr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dirty="0" smtClean="0"/>
                        <a:t>CIJENA</a:t>
                      </a:r>
                      <a:endParaRPr lang="hr-HR" dirty="0"/>
                    </a:p>
                  </a:txBody>
                  <a:tcPr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dirty="0" smtClean="0"/>
                        <a:t>KOLIČINA</a:t>
                      </a:r>
                      <a:endParaRPr lang="hr-HR" dirty="0"/>
                    </a:p>
                  </a:txBody>
                  <a:tcPr>
                    <a:solidFill>
                      <a:schemeClr val="accent4">
                        <a:lumMod val="5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r-HR" b="1" dirty="0" smtClean="0"/>
                        <a:t>A</a:t>
                      </a:r>
                      <a:endParaRPr lang="hr-HR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dirty="0" smtClean="0"/>
                        <a:t>45 kn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dirty="0" smtClean="0"/>
                        <a:t>600 kom.</a:t>
                      </a:r>
                      <a:endParaRPr lang="hr-H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r-HR" b="1" dirty="0" smtClean="0"/>
                        <a:t>B</a:t>
                      </a:r>
                      <a:endParaRPr lang="hr-HR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dirty="0" smtClean="0"/>
                        <a:t>30 kn</a:t>
                      </a:r>
                      <a:endParaRPr lang="hr-H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dirty="0" smtClean="0"/>
                        <a:t>400 kom.</a:t>
                      </a:r>
                      <a:endParaRPr lang="hr-H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r-HR" b="1" dirty="0" smtClean="0"/>
                        <a:t>C</a:t>
                      </a:r>
                      <a:endParaRPr lang="hr-HR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dirty="0" smtClean="0"/>
                        <a:t>15 kn</a:t>
                      </a:r>
                      <a:endParaRPr lang="hr-H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dirty="0" smtClean="0"/>
                        <a:t>200 kom</a:t>
                      </a:r>
                      <a:endParaRPr lang="hr-HR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5" name="Title 1"/>
          <p:cNvSpPr txBox="1">
            <a:spLocks/>
          </p:cNvSpPr>
          <p:nvPr/>
        </p:nvSpPr>
        <p:spPr>
          <a:xfrm>
            <a:off x="2428860" y="274638"/>
            <a:ext cx="6429420" cy="868346"/>
          </a:xfrm>
          <a:prstGeom prst="rect">
            <a:avLst/>
          </a:prstGeom>
        </p:spPr>
        <p:txBody>
          <a:bodyPr>
            <a:no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hr-HR" sz="3600" b="1" i="0" u="none" strike="noStrike" kern="1200" cap="none" spc="0" normalizeH="0" baseline="0" noProof="0" dirty="0" smtClean="0">
                <a:ln w="6350">
                  <a:noFill/>
                </a:ln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PONUDA VIDEO IGARA</a:t>
            </a:r>
            <a:endParaRPr kumimoji="0" lang="hr-HR" sz="3600" b="1" i="0" u="none" strike="noStrike" kern="1200" cap="none" spc="0" normalizeH="0" baseline="0" noProof="0" dirty="0">
              <a:ln w="6350">
                <a:noFill/>
              </a:ln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j-lt"/>
              <a:ea typeface="+mj-ea"/>
              <a:cs typeface="Arial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0" y="928670"/>
            <a:ext cx="9144000" cy="5929330"/>
          </a:xfrm>
        </p:spPr>
        <p:txBody>
          <a:bodyPr>
            <a:normAutofit/>
          </a:bodyPr>
          <a:lstStyle/>
          <a:p>
            <a:pPr marL="468000" indent="-324000">
              <a:spcBef>
                <a:spcPts val="1800"/>
              </a:spcBef>
              <a:buSzPct val="100000"/>
              <a:buFont typeface="Arial" pitchFamily="34" charset="0"/>
              <a:buChar char="−"/>
            </a:pPr>
            <a:r>
              <a:rPr lang="pl-PL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tehnološki napredak </a:t>
            </a:r>
            <a:r>
              <a:rPr lang="pl-PL" sz="2400" i="1" dirty="0" smtClean="0">
                <a:latin typeface="+mn-lt"/>
              </a:rPr>
              <a:t>(promjene u proizvodnji i distribuciji koje smanjuju trošak – tzv. Mooreov zakon)</a:t>
            </a:r>
          </a:p>
          <a:p>
            <a:pPr marL="468000" indent="-324000">
              <a:spcBef>
                <a:spcPts val="1800"/>
              </a:spcBef>
              <a:buSzPct val="100000"/>
              <a:buFont typeface="Arial" pitchFamily="34" charset="0"/>
              <a:buChar char="−"/>
            </a:pPr>
            <a:r>
              <a:rPr lang="pl-PL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troškovi proizvodnje </a:t>
            </a:r>
            <a:r>
              <a:rPr lang="pl-PL" sz="2400" i="1" dirty="0" smtClean="0">
                <a:latin typeface="+mn-lt"/>
              </a:rPr>
              <a:t>(smanjenje troškova radne snage, energije, rude, strojeva...)</a:t>
            </a:r>
          </a:p>
          <a:p>
            <a:pPr marL="468000" indent="-324000">
              <a:spcBef>
                <a:spcPts val="1800"/>
              </a:spcBef>
              <a:buSzPct val="100000"/>
              <a:buFont typeface="Arial" pitchFamily="34" charset="0"/>
              <a:buChar char="−"/>
            </a:pPr>
            <a:r>
              <a:rPr lang="pl-PL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cijene povezanih dobara </a:t>
            </a:r>
            <a:r>
              <a:rPr lang="pl-PL" sz="2400" i="1" dirty="0" smtClean="0">
                <a:latin typeface="+mn-lt"/>
              </a:rPr>
              <a:t>(cijene alternativnih proizvoda)</a:t>
            </a:r>
          </a:p>
          <a:p>
            <a:pPr marL="468000" indent="-324000">
              <a:spcBef>
                <a:spcPts val="1800"/>
              </a:spcBef>
              <a:buSzPct val="100000"/>
              <a:buFont typeface="Arial" pitchFamily="34" charset="0"/>
              <a:buChar char="−"/>
            </a:pPr>
            <a:r>
              <a:rPr lang="pl-PL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državne politike </a:t>
            </a:r>
            <a:r>
              <a:rPr lang="pl-PL" sz="2400" i="1" dirty="0" smtClean="0">
                <a:latin typeface="+mn-lt"/>
              </a:rPr>
              <a:t>(ekološki zahtjevi, porezi, minimalne plaće radnicima...)</a:t>
            </a:r>
          </a:p>
          <a:p>
            <a:pPr marL="468000" indent="-324000">
              <a:spcBef>
                <a:spcPts val="1800"/>
              </a:spcBef>
              <a:buSzPct val="100000"/>
              <a:buFont typeface="Arial" pitchFamily="34" charset="0"/>
              <a:buChar char="−"/>
            </a:pPr>
            <a:r>
              <a:rPr lang="pl-PL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posebni utjecaji </a:t>
            </a:r>
            <a:r>
              <a:rPr lang="pl-PL" sz="2400" i="1" dirty="0" smtClean="0">
                <a:latin typeface="+mn-lt"/>
              </a:rPr>
              <a:t>(vremenske prilike, npr. u poljoprivredi)</a:t>
            </a:r>
          </a:p>
          <a:p>
            <a:pPr marL="468000" indent="-324000">
              <a:spcBef>
                <a:spcPts val="1800"/>
              </a:spcBef>
              <a:buSzPct val="100000"/>
              <a:buFont typeface="Arial" pitchFamily="34" charset="0"/>
              <a:buChar char="−"/>
            </a:pPr>
            <a:endParaRPr lang="pl-PL" i="1" dirty="0" smtClean="0">
              <a:latin typeface="+mn-lt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686800" cy="868346"/>
          </a:xfrm>
        </p:spPr>
        <p:txBody>
          <a:bodyPr>
            <a:no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ŠTO UTJEČE NA PONUDU</a:t>
            </a:r>
            <a:endParaRPr lang="hr-HR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t="20972" b="9361"/>
          <a:stretch>
            <a:fillRect/>
          </a:stretch>
        </p:blipFill>
        <p:spPr bwMode="auto">
          <a:xfrm>
            <a:off x="505327" y="3071810"/>
            <a:ext cx="8133348" cy="857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686800" cy="868346"/>
          </a:xfrm>
        </p:spPr>
        <p:txBody>
          <a:bodyPr>
            <a:no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TRŽIŠNA CIJENA</a:t>
            </a:r>
            <a:endParaRPr lang="hr-HR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0" y="857232"/>
            <a:ext cx="9144000" cy="5929354"/>
          </a:xfrm>
        </p:spPr>
        <p:txBody>
          <a:bodyPr>
            <a:normAutofit/>
          </a:bodyPr>
          <a:lstStyle/>
          <a:p>
            <a:pPr marL="468000" indent="-324000">
              <a:buSzPct val="100000"/>
              <a:buFont typeface="Arial" pitchFamily="34" charset="0"/>
              <a:buChar char="−"/>
            </a:pPr>
            <a:r>
              <a:rPr lang="hr-HR" sz="2400" dirty="0" smtClean="0">
                <a:latin typeface="+mj-lt"/>
              </a:rPr>
              <a:t>prema zakonu ponude i potražnje, cijena na tržištu formira se </a:t>
            </a: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izjednačenjem ponude i potražnje</a:t>
            </a:r>
            <a:endParaRPr lang="hr-HR" sz="2400" b="1" dirty="0" smtClean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  <a:p>
            <a:pPr>
              <a:buFont typeface="Arial" pitchFamily="34" charset="0"/>
              <a:buChar char="−"/>
            </a:pPr>
            <a:endParaRPr lang="hr-HR" sz="2400" dirty="0" smtClean="0">
              <a:latin typeface="+mj-lt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2071670" y="1842159"/>
            <a:ext cx="5214974" cy="4944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Oval 11"/>
          <p:cNvSpPr/>
          <p:nvPr/>
        </p:nvSpPr>
        <p:spPr>
          <a:xfrm>
            <a:off x="4837130" y="4500570"/>
            <a:ext cx="214314" cy="214314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>
              <a:latin typeface="+mj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165734" y="4325464"/>
            <a:ext cx="2214578" cy="622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hr-HR" sz="2000" b="1" dirty="0" smtClean="0">
                <a:solidFill>
                  <a:srgbClr val="FF0000"/>
                </a:solidFill>
                <a:latin typeface="+mj-lt"/>
                <a:cs typeface="Arial" pitchFamily="34" charset="0"/>
              </a:rPr>
              <a:t>TOČKA RAVNOTEŽE</a:t>
            </a:r>
            <a:endParaRPr lang="hr-HR" sz="2000" b="1" dirty="0">
              <a:solidFill>
                <a:srgbClr val="FF0000"/>
              </a:solidFill>
              <a:latin typeface="+mj-lt"/>
              <a:cs typeface="Arial" pitchFamily="34" charset="0"/>
            </a:endParaRPr>
          </a:p>
        </p:txBody>
      </p:sp>
      <p:sp>
        <p:nvSpPr>
          <p:cNvPr id="14" name="TekstniOkvir 7"/>
          <p:cNvSpPr txBox="1"/>
          <p:nvPr/>
        </p:nvSpPr>
        <p:spPr>
          <a:xfrm>
            <a:off x="4500562" y="2500306"/>
            <a:ext cx="8290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sz="2400" b="1" dirty="0" smtClean="0">
                <a:solidFill>
                  <a:srgbClr val="35961A"/>
                </a:solidFill>
                <a:latin typeface="+mj-lt"/>
              </a:rPr>
              <a:t>višak</a:t>
            </a:r>
            <a:endParaRPr lang="hr-HR" sz="2400" b="1" dirty="0">
              <a:solidFill>
                <a:srgbClr val="35961A"/>
              </a:solidFill>
              <a:latin typeface="+mj-lt"/>
            </a:endParaRPr>
          </a:p>
        </p:txBody>
      </p:sp>
      <p:sp>
        <p:nvSpPr>
          <p:cNvPr id="15" name="TekstniOkvir 8"/>
          <p:cNvSpPr txBox="1"/>
          <p:nvPr/>
        </p:nvSpPr>
        <p:spPr>
          <a:xfrm>
            <a:off x="4000496" y="5214950"/>
            <a:ext cx="20002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r-HR" sz="2400" b="1" dirty="0" smtClean="0">
                <a:solidFill>
                  <a:srgbClr val="0000FF"/>
                </a:solidFill>
                <a:latin typeface="+mj-lt"/>
              </a:rPr>
              <a:t>nestašica</a:t>
            </a:r>
            <a:endParaRPr lang="hr-HR" sz="2400" b="1" dirty="0">
              <a:solidFill>
                <a:srgbClr val="0000FF"/>
              </a:solidFill>
              <a:latin typeface="+mj-lt"/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3357554" y="5786454"/>
            <a:ext cx="3286148" cy="1588"/>
          </a:xfrm>
          <a:prstGeom prst="straightConnector1">
            <a:avLst/>
          </a:prstGeom>
          <a:ln w="57150">
            <a:solidFill>
              <a:srgbClr val="0000FF"/>
            </a:solidFill>
            <a:prstDash val="solid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3286116" y="2357430"/>
            <a:ext cx="3276000" cy="1588"/>
          </a:xfrm>
          <a:prstGeom prst="straightConnector1">
            <a:avLst/>
          </a:prstGeom>
          <a:ln w="57150">
            <a:solidFill>
              <a:srgbClr val="35961A"/>
            </a:solidFill>
            <a:prstDash val="solid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brightnessContrast bright="5000" contrast="-36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2285984" y="87006"/>
            <a:ext cx="6715172" cy="20446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6" name="Rectangle 15"/>
          <p:cNvSpPr/>
          <p:nvPr/>
        </p:nvSpPr>
        <p:spPr>
          <a:xfrm>
            <a:off x="2357422" y="1214422"/>
            <a:ext cx="6643734" cy="28575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>
              <a:latin typeface="+mj-lt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357422" y="1802110"/>
            <a:ext cx="6643734" cy="285752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>
              <a:latin typeface="+mj-lt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357422" y="642918"/>
            <a:ext cx="6643734" cy="285752"/>
          </a:xfrm>
          <a:prstGeom prst="rect">
            <a:avLst/>
          </a:prstGeom>
          <a:noFill/>
          <a:ln w="57150">
            <a:solidFill>
              <a:srgbClr val="35961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>
              <a:latin typeface="+mj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12" grpId="0" animBg="1"/>
      <p:bldP spid="13" grpId="0"/>
      <p:bldP spid="14" grpId="0" build="allAtOnce"/>
      <p:bldP spid="15" grpId="0" build="allAtOnce"/>
      <p:bldP spid="16" grpId="0" animBg="1"/>
      <p:bldP spid="17" grpId="0" animBg="1"/>
      <p:bldP spid="20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785786" y="1071547"/>
            <a:ext cx="1071570" cy="4714114"/>
          </a:xfrm>
          <a:prstGeom prst="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lin ang="16200000" scaled="1"/>
            <a:tileRect/>
          </a:gradFill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hr-HR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PONUDA VELIKA</a:t>
            </a:r>
            <a:endParaRPr lang="hr-HR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071670" y="4142587"/>
            <a:ext cx="1071570" cy="1643074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50000"/>
                  <a:shade val="30000"/>
                  <a:satMod val="115000"/>
                </a:schemeClr>
              </a:gs>
              <a:gs pos="50000">
                <a:schemeClr val="accent4">
                  <a:lumMod val="50000"/>
                  <a:shade val="67500"/>
                  <a:satMod val="115000"/>
                </a:schemeClr>
              </a:gs>
              <a:gs pos="100000">
                <a:schemeClr val="accent4">
                  <a:lumMod val="5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hr-HR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POTRAŽNJA SLABA</a:t>
            </a:r>
            <a:endParaRPr lang="hr-HR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cxnSp>
        <p:nvCxnSpPr>
          <p:cNvPr id="19" name="Straight Arrow Connector 18" hidden="1"/>
          <p:cNvCxnSpPr/>
          <p:nvPr/>
        </p:nvCxnSpPr>
        <p:spPr>
          <a:xfrm rot="5400000">
            <a:off x="1392215" y="3321844"/>
            <a:ext cx="4500594" cy="1588"/>
          </a:xfrm>
          <a:prstGeom prst="straightConnector1">
            <a:avLst/>
          </a:prstGeom>
          <a:ln w="762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 hidden="1"/>
          <p:cNvSpPr txBox="1"/>
          <p:nvPr/>
        </p:nvSpPr>
        <p:spPr>
          <a:xfrm rot="16200000">
            <a:off x="1613793" y="3054896"/>
            <a:ext cx="45712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r-H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CIJENE PADAJU</a:t>
            </a:r>
            <a:endParaRPr lang="hr-H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5158097" y="4143381"/>
            <a:ext cx="1071570" cy="1642280"/>
          </a:xfrm>
          <a:prstGeom prst="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lin ang="16200000" scaled="1"/>
            <a:tileRect/>
          </a:gradFill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hr-H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PONUDA SLABA</a:t>
            </a:r>
            <a:endParaRPr lang="hr-H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6443981" y="1071547"/>
            <a:ext cx="1071570" cy="4714114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50000"/>
                  <a:shade val="30000"/>
                  <a:satMod val="115000"/>
                </a:schemeClr>
              </a:gs>
              <a:gs pos="50000">
                <a:schemeClr val="accent4">
                  <a:lumMod val="50000"/>
                  <a:shade val="67500"/>
                  <a:satMod val="115000"/>
                </a:schemeClr>
              </a:gs>
              <a:gs pos="100000">
                <a:schemeClr val="accent4">
                  <a:lumMod val="5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hr-HR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POTRAŽNJA VELIKA</a:t>
            </a:r>
            <a:endParaRPr lang="hr-HR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cxnSp>
        <p:nvCxnSpPr>
          <p:cNvPr id="26" name="Straight Arrow Connector 25" hidden="1"/>
          <p:cNvCxnSpPr/>
          <p:nvPr/>
        </p:nvCxnSpPr>
        <p:spPr>
          <a:xfrm rot="5400000">
            <a:off x="5764526" y="3321844"/>
            <a:ext cx="4500594" cy="1588"/>
          </a:xfrm>
          <a:prstGeom prst="straightConnector1">
            <a:avLst/>
          </a:prstGeom>
          <a:ln w="762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 hidden="1"/>
          <p:cNvSpPr txBox="1"/>
          <p:nvPr/>
        </p:nvSpPr>
        <p:spPr>
          <a:xfrm rot="16200000">
            <a:off x="5986104" y="3054896"/>
            <a:ext cx="45712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r-H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CIJENE RASTU</a:t>
            </a:r>
            <a:endParaRPr lang="hr-H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642910" y="5785661"/>
            <a:ext cx="2714644" cy="1588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5015221" y="5785661"/>
            <a:ext cx="2714644" cy="1588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28"/>
          <p:cNvGrpSpPr/>
          <p:nvPr/>
        </p:nvGrpSpPr>
        <p:grpSpPr>
          <a:xfrm>
            <a:off x="3428992" y="928670"/>
            <a:ext cx="857256" cy="4786346"/>
            <a:chOff x="4143372" y="785794"/>
            <a:chExt cx="857256" cy="478634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3" name="Group 15"/>
            <p:cNvGrpSpPr/>
            <p:nvPr/>
          </p:nvGrpSpPr>
          <p:grpSpPr>
            <a:xfrm>
              <a:off x="4143372" y="785794"/>
              <a:ext cx="857256" cy="4786346"/>
              <a:chOff x="4143372" y="642918"/>
              <a:chExt cx="1000132" cy="3929090"/>
            </a:xfrm>
            <a:solidFill>
              <a:schemeClr val="tx1"/>
            </a:solidFill>
          </p:grpSpPr>
          <p:sp>
            <p:nvSpPr>
              <p:cNvPr id="14" name="Rectangle 13"/>
              <p:cNvSpPr/>
              <p:nvPr/>
            </p:nvSpPr>
            <p:spPr>
              <a:xfrm>
                <a:off x="4393405" y="642918"/>
                <a:ext cx="500066" cy="2928958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r-HR" dirty="0"/>
              </a:p>
            </p:txBody>
          </p:sp>
          <p:sp>
            <p:nvSpPr>
              <p:cNvPr id="15" name="Down Arrow 14"/>
              <p:cNvSpPr/>
              <p:nvPr/>
            </p:nvSpPr>
            <p:spPr>
              <a:xfrm>
                <a:off x="4143372" y="3500438"/>
                <a:ext cx="1000132" cy="1071570"/>
              </a:xfrm>
              <a:prstGeom prst="downArrow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r-HR" dirty="0"/>
              </a:p>
            </p:txBody>
          </p:sp>
        </p:grpSp>
        <p:sp>
          <p:nvSpPr>
            <p:cNvPr id="17" name="Rectangle 16"/>
            <p:cNvSpPr/>
            <p:nvPr/>
          </p:nvSpPr>
          <p:spPr>
            <a:xfrm rot="16200000">
              <a:off x="2178828" y="2917357"/>
              <a:ext cx="4786345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hr-HR" sz="2800" b="1" dirty="0" smtClean="0">
                  <a:solidFill>
                    <a:schemeClr val="bg1">
                      <a:lumMod val="95000"/>
                      <a:lumOff val="5000"/>
                    </a:schemeClr>
                  </a:solidFill>
                  <a:cs typeface="Arial" pitchFamily="34" charset="0"/>
                </a:rPr>
                <a:t>CIJENE </a:t>
              </a:r>
              <a:r>
                <a:rPr lang="hr-HR" sz="2800" b="1" dirty="0" smtClean="0">
                  <a:solidFill>
                    <a:srgbClr val="FF0000"/>
                  </a:solidFill>
                  <a:cs typeface="Arial" pitchFamily="34" charset="0"/>
                </a:rPr>
                <a:t>PADAJU</a:t>
              </a:r>
              <a:endParaRPr lang="hr-HR" sz="2800" b="1" dirty="0">
                <a:solidFill>
                  <a:srgbClr val="FF0000"/>
                </a:solidFill>
                <a:cs typeface="Arial" pitchFamily="34" charset="0"/>
              </a:endParaRPr>
            </a:p>
          </p:txBody>
        </p:sp>
      </p:grpSp>
      <p:grpSp>
        <p:nvGrpSpPr>
          <p:cNvPr id="4" name="Group 29"/>
          <p:cNvGrpSpPr/>
          <p:nvPr/>
        </p:nvGrpSpPr>
        <p:grpSpPr>
          <a:xfrm>
            <a:off x="7929586" y="928670"/>
            <a:ext cx="857256" cy="4786346"/>
            <a:chOff x="6143637" y="1000108"/>
            <a:chExt cx="857256" cy="478634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5" name="Group 17"/>
            <p:cNvGrpSpPr/>
            <p:nvPr/>
          </p:nvGrpSpPr>
          <p:grpSpPr>
            <a:xfrm rot="10800000">
              <a:off x="6143637" y="1000108"/>
              <a:ext cx="857256" cy="4786346"/>
              <a:chOff x="4143371" y="642918"/>
              <a:chExt cx="1000132" cy="3929090"/>
            </a:xfrm>
            <a:solidFill>
              <a:schemeClr val="tx1"/>
            </a:solidFill>
          </p:grpSpPr>
          <p:sp>
            <p:nvSpPr>
              <p:cNvPr id="21" name="Rectangle 20"/>
              <p:cNvSpPr/>
              <p:nvPr/>
            </p:nvSpPr>
            <p:spPr>
              <a:xfrm>
                <a:off x="4393405" y="642918"/>
                <a:ext cx="500066" cy="2928958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r-HR" dirty="0"/>
              </a:p>
            </p:txBody>
          </p:sp>
          <p:sp>
            <p:nvSpPr>
              <p:cNvPr id="22" name="Down Arrow 21"/>
              <p:cNvSpPr/>
              <p:nvPr/>
            </p:nvSpPr>
            <p:spPr>
              <a:xfrm>
                <a:off x="4143371" y="3500438"/>
                <a:ext cx="1000132" cy="1071570"/>
              </a:xfrm>
              <a:prstGeom prst="downArrow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r-HR" dirty="0"/>
              </a:p>
            </p:txBody>
          </p:sp>
        </p:grpSp>
        <p:sp>
          <p:nvSpPr>
            <p:cNvPr id="28" name="Rectangle 27"/>
            <p:cNvSpPr/>
            <p:nvPr/>
          </p:nvSpPr>
          <p:spPr>
            <a:xfrm rot="16200000">
              <a:off x="4179093" y="3131671"/>
              <a:ext cx="4786345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hr-HR" sz="2800" b="1" dirty="0" smtClean="0">
                  <a:solidFill>
                    <a:schemeClr val="bg1">
                      <a:lumMod val="95000"/>
                      <a:lumOff val="5000"/>
                    </a:schemeClr>
                  </a:solidFill>
                  <a:cs typeface="Arial" pitchFamily="34" charset="0"/>
                </a:rPr>
                <a:t>CIJENE </a:t>
              </a:r>
              <a:r>
                <a:rPr lang="hr-HR" sz="2800" b="1" dirty="0" smtClean="0">
                  <a:solidFill>
                    <a:srgbClr val="35961A"/>
                  </a:solidFill>
                  <a:cs typeface="Arial" pitchFamily="34" charset="0"/>
                </a:rPr>
                <a:t>RASTU</a:t>
              </a:r>
              <a:endParaRPr lang="hr-HR" sz="2800" b="1" dirty="0">
                <a:solidFill>
                  <a:srgbClr val="35961A"/>
                </a:solidFill>
                <a:cs typeface="Arial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250"/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25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250"/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25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750"/>
                            </p:stCondLst>
                            <p:childTnLst>
                              <p:par>
                                <p:cTn id="3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250"/>
                                        <p:tgtEl>
                                          <p:spTgt spid="2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25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250"/>
                                        <p:tgtEl>
                                          <p:spTgt spid="2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25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allAtOnce" animBg="1"/>
      <p:bldP spid="13" grpId="0" build="allAtOnce" animBg="1"/>
      <p:bldP spid="20" grpId="0" build="allAtOnce"/>
      <p:bldP spid="24" grpId="0" build="allAtOnce" animBg="1"/>
      <p:bldP spid="25" grpId="0" build="allAtOnce" animBg="1"/>
      <p:bldP spid="27" grpId="0" build="allAtOnce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85670" y="3929066"/>
            <a:ext cx="8176918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hr-HR" dirty="0" smtClean="0">
                <a:hlinkClick r:id="rId3"/>
              </a:rPr>
              <a:t>https://drive.google.com/file/d/0B3j3fkaAq7drRml4anZla0J2TWs/edit?usp=sharing</a:t>
            </a:r>
            <a:endParaRPr lang="hr-HR" dirty="0"/>
          </a:p>
        </p:txBody>
      </p:sp>
      <p:sp>
        <p:nvSpPr>
          <p:cNvPr id="5" name="TextBox 4"/>
          <p:cNvSpPr txBox="1"/>
          <p:nvPr/>
        </p:nvSpPr>
        <p:spPr>
          <a:xfrm>
            <a:off x="571472" y="2071678"/>
            <a:ext cx="77867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r-HR" sz="3600" dirty="0" smtClean="0"/>
              <a:t>Zakon ponude i potražnje</a:t>
            </a:r>
          </a:p>
          <a:p>
            <a:pPr algn="ctr"/>
            <a:r>
              <a:rPr lang="hr-HR" sz="3600" dirty="0" smtClean="0"/>
              <a:t>The law of demand and supply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 rot="16200000">
            <a:off x="21825" y="621061"/>
            <a:ext cx="12136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CIJENA</a:t>
            </a:r>
            <a:endParaRPr lang="hr-HR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572132" y="6315014"/>
            <a:ext cx="14783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KOLIČINA</a:t>
            </a:r>
            <a:endParaRPr lang="hr-HR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2" name="Group 75"/>
          <p:cNvGrpSpPr/>
          <p:nvPr/>
        </p:nvGrpSpPr>
        <p:grpSpPr>
          <a:xfrm>
            <a:off x="1285852" y="285728"/>
            <a:ext cx="144464" cy="5715040"/>
            <a:chOff x="1142976" y="428604"/>
            <a:chExt cx="144464" cy="5715040"/>
          </a:xfrm>
        </p:grpSpPr>
        <p:cxnSp>
          <p:nvCxnSpPr>
            <p:cNvPr id="15" name="Straight Connector 14"/>
            <p:cNvCxnSpPr/>
            <p:nvPr/>
          </p:nvCxnSpPr>
          <p:spPr>
            <a:xfrm rot="5400000" flipH="1" flipV="1">
              <a:off x="-1570874" y="3285330"/>
              <a:ext cx="5715040" cy="1588"/>
            </a:xfrm>
            <a:prstGeom prst="line">
              <a:avLst/>
            </a:prstGeom>
            <a:ln w="63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 rot="10800000">
              <a:off x="1142976" y="5500702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 rot="10800000">
              <a:off x="1142976" y="5065576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 rot="10800000">
              <a:off x="1142976" y="4630454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 rot="10800000">
              <a:off x="1142976" y="4195332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 rot="10800000">
              <a:off x="1142976" y="3760210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 rot="10800000">
              <a:off x="1142976" y="3325088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 rot="10800000">
              <a:off x="1142976" y="2889966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 rot="10800000">
              <a:off x="1142976" y="2454844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 rot="10800000">
              <a:off x="1142976" y="2019722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 rot="10800000">
              <a:off x="1142976" y="1584600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 rot="10800000">
              <a:off x="1142976" y="1149478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 rot="10800000">
              <a:off x="1142976" y="714356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76"/>
          <p:cNvGrpSpPr/>
          <p:nvPr/>
        </p:nvGrpSpPr>
        <p:grpSpPr>
          <a:xfrm rot="16200000" flipV="1">
            <a:off x="3928264" y="2999578"/>
            <a:ext cx="144464" cy="5715040"/>
            <a:chOff x="1142976" y="428604"/>
            <a:chExt cx="144464" cy="5715040"/>
          </a:xfrm>
        </p:grpSpPr>
        <p:cxnSp>
          <p:nvCxnSpPr>
            <p:cNvPr id="78" name="Straight Connector 77"/>
            <p:cNvCxnSpPr/>
            <p:nvPr/>
          </p:nvCxnSpPr>
          <p:spPr>
            <a:xfrm rot="5400000" flipH="1" flipV="1">
              <a:off x="-1570874" y="3285330"/>
              <a:ext cx="5715040" cy="1588"/>
            </a:xfrm>
            <a:prstGeom prst="line">
              <a:avLst/>
            </a:prstGeom>
            <a:ln w="63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/>
          </p:nvCxnSpPr>
          <p:spPr>
            <a:xfrm rot="10800000">
              <a:off x="1142976" y="5500702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 rot="10800000">
              <a:off x="1142976" y="5065576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/>
            <p:nvPr/>
          </p:nvCxnSpPr>
          <p:spPr>
            <a:xfrm rot="10800000">
              <a:off x="1142976" y="4630454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/>
            <p:nvPr/>
          </p:nvCxnSpPr>
          <p:spPr>
            <a:xfrm rot="10800000">
              <a:off x="1142976" y="4195332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/>
          </p:nvCxnSpPr>
          <p:spPr>
            <a:xfrm rot="10800000">
              <a:off x="1142976" y="3760210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/>
            <p:nvPr/>
          </p:nvCxnSpPr>
          <p:spPr>
            <a:xfrm rot="10800000">
              <a:off x="1142976" y="3325088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/>
          </p:nvCxnSpPr>
          <p:spPr>
            <a:xfrm rot="10800000">
              <a:off x="1142976" y="2889966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/>
            <p:nvPr/>
          </p:nvCxnSpPr>
          <p:spPr>
            <a:xfrm rot="10800000">
              <a:off x="1142976" y="2454844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/>
            <p:nvPr/>
          </p:nvCxnSpPr>
          <p:spPr>
            <a:xfrm rot="10800000">
              <a:off x="1142976" y="2019722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/>
            <p:nvPr/>
          </p:nvCxnSpPr>
          <p:spPr>
            <a:xfrm rot="10800000">
              <a:off x="1142976" y="1584600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/>
            <p:nvPr/>
          </p:nvCxnSpPr>
          <p:spPr>
            <a:xfrm rot="10800000">
              <a:off x="1142976" y="1149478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/>
            <p:nvPr/>
          </p:nvCxnSpPr>
          <p:spPr>
            <a:xfrm rot="10800000">
              <a:off x="1142976" y="714356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2" name="Straight Connector 91"/>
          <p:cNvCxnSpPr/>
          <p:nvPr/>
        </p:nvCxnSpPr>
        <p:spPr>
          <a:xfrm>
            <a:off x="1719242" y="571480"/>
            <a:ext cx="4857784" cy="4643470"/>
          </a:xfrm>
          <a:prstGeom prst="line">
            <a:avLst/>
          </a:prstGeom>
          <a:ln w="76200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 flipV="1">
            <a:off x="1719242" y="723880"/>
            <a:ext cx="4857784" cy="4643470"/>
          </a:xfrm>
          <a:prstGeom prst="line">
            <a:avLst/>
          </a:prstGeom>
          <a:ln w="762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Oval 93"/>
          <p:cNvSpPr/>
          <p:nvPr/>
        </p:nvSpPr>
        <p:spPr>
          <a:xfrm>
            <a:off x="4143372" y="2857496"/>
            <a:ext cx="214314" cy="214314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/>
          </a:p>
        </p:txBody>
      </p:sp>
      <p:cxnSp>
        <p:nvCxnSpPr>
          <p:cNvPr id="96" name="Straight Arrow Connector 95"/>
          <p:cNvCxnSpPr/>
          <p:nvPr/>
        </p:nvCxnSpPr>
        <p:spPr>
          <a:xfrm>
            <a:off x="4500562" y="3000372"/>
            <a:ext cx="1785950" cy="158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/>
          <p:cNvSpPr txBox="1"/>
          <p:nvPr/>
        </p:nvSpPr>
        <p:spPr>
          <a:xfrm>
            <a:off x="6429388" y="2643182"/>
            <a:ext cx="22145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TOČKA RAVNOTEŽE</a:t>
            </a:r>
            <a:endParaRPr lang="hr-HR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98" name="TextBox 97"/>
          <p:cNvSpPr txBox="1"/>
          <p:nvPr/>
        </p:nvSpPr>
        <p:spPr>
          <a:xfrm rot="2607585">
            <a:off x="4283844" y="3942366"/>
            <a:ext cx="31061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KRIVULJA POTRAŽNJE </a:t>
            </a:r>
            <a:endParaRPr lang="hr-HR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99" name="TextBox 98"/>
          <p:cNvSpPr txBox="1"/>
          <p:nvPr/>
        </p:nvSpPr>
        <p:spPr>
          <a:xfrm rot="18962073">
            <a:off x="3976690" y="1306467"/>
            <a:ext cx="26905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KRIVULJA PONUDE</a:t>
            </a:r>
            <a:endParaRPr lang="hr-HR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921344" y="521495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Arial" pitchFamily="34" charset="0"/>
                <a:cs typeface="Arial" pitchFamily="34" charset="0"/>
              </a:rPr>
              <a:t>1</a:t>
            </a:r>
            <a:endParaRPr lang="hr-H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921344" y="476684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Arial" pitchFamily="34" charset="0"/>
                <a:cs typeface="Arial" pitchFamily="34" charset="0"/>
              </a:rPr>
              <a:t>2</a:t>
            </a:r>
            <a:endParaRPr lang="hr-H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921344" y="4318733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Arial" pitchFamily="34" charset="0"/>
                <a:cs typeface="Arial" pitchFamily="34" charset="0"/>
              </a:rPr>
              <a:t>3</a:t>
            </a:r>
            <a:endParaRPr lang="hr-H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921344" y="387062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Arial" pitchFamily="34" charset="0"/>
                <a:cs typeface="Arial" pitchFamily="34" charset="0"/>
              </a:rPr>
              <a:t>4</a:t>
            </a:r>
            <a:endParaRPr lang="hr-H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921344" y="342251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Arial" pitchFamily="34" charset="0"/>
                <a:cs typeface="Arial" pitchFamily="34" charset="0"/>
              </a:rPr>
              <a:t>5</a:t>
            </a:r>
            <a:endParaRPr lang="hr-H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921344" y="297440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Arial" pitchFamily="34" charset="0"/>
                <a:cs typeface="Arial" pitchFamily="34" charset="0"/>
              </a:rPr>
              <a:t>6</a:t>
            </a:r>
            <a:endParaRPr lang="hr-H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921344" y="252629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Arial" pitchFamily="34" charset="0"/>
                <a:cs typeface="Arial" pitchFamily="34" charset="0"/>
              </a:rPr>
              <a:t>7</a:t>
            </a:r>
            <a:endParaRPr lang="hr-H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921344" y="207818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Arial" pitchFamily="34" charset="0"/>
                <a:cs typeface="Arial" pitchFamily="34" charset="0"/>
              </a:rPr>
              <a:t>8</a:t>
            </a:r>
            <a:endParaRPr lang="hr-H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921344" y="163007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Arial" pitchFamily="34" charset="0"/>
                <a:cs typeface="Arial" pitchFamily="34" charset="0"/>
              </a:rPr>
              <a:t>9</a:t>
            </a:r>
            <a:endParaRPr lang="hr-H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857224" y="1181970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Arial" pitchFamily="34" charset="0"/>
                <a:cs typeface="Arial" pitchFamily="34" charset="0"/>
              </a:rPr>
              <a:t>10</a:t>
            </a:r>
            <a:endParaRPr lang="hr-H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863604" y="733861"/>
            <a:ext cx="428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Arial" pitchFamily="34" charset="0"/>
                <a:cs typeface="Arial" pitchFamily="34" charset="0"/>
              </a:rPr>
              <a:t>11</a:t>
            </a:r>
            <a:endParaRPr lang="hr-H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1" name="TextBox 110"/>
          <p:cNvSpPr txBox="1"/>
          <p:nvPr/>
        </p:nvSpPr>
        <p:spPr>
          <a:xfrm>
            <a:off x="857224" y="28575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Arial" pitchFamily="34" charset="0"/>
                <a:cs typeface="Arial" pitchFamily="34" charset="0"/>
              </a:rPr>
              <a:t>12</a:t>
            </a:r>
            <a:endParaRPr lang="hr-H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3" name="TextBox 112"/>
          <p:cNvSpPr txBox="1"/>
          <p:nvPr/>
        </p:nvSpPr>
        <p:spPr>
          <a:xfrm>
            <a:off x="1643042" y="600076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Arial" pitchFamily="34" charset="0"/>
                <a:cs typeface="Arial" pitchFamily="34" charset="0"/>
              </a:rPr>
              <a:t>1</a:t>
            </a:r>
            <a:endParaRPr lang="hr-H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2056008" y="600076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Arial" pitchFamily="34" charset="0"/>
                <a:cs typeface="Arial" pitchFamily="34" charset="0"/>
              </a:rPr>
              <a:t>2</a:t>
            </a:r>
            <a:endParaRPr lang="hr-H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2468974" y="600076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Arial" pitchFamily="34" charset="0"/>
                <a:cs typeface="Arial" pitchFamily="34" charset="0"/>
              </a:rPr>
              <a:t>3</a:t>
            </a:r>
            <a:endParaRPr lang="hr-H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2881940" y="600076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Arial" pitchFamily="34" charset="0"/>
                <a:cs typeface="Arial" pitchFamily="34" charset="0"/>
              </a:rPr>
              <a:t>4</a:t>
            </a:r>
            <a:endParaRPr lang="hr-H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3294906" y="600076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Arial" pitchFamily="34" charset="0"/>
                <a:cs typeface="Arial" pitchFamily="34" charset="0"/>
              </a:rPr>
              <a:t>5</a:t>
            </a:r>
            <a:endParaRPr lang="hr-H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8" name="TextBox 117"/>
          <p:cNvSpPr txBox="1"/>
          <p:nvPr/>
        </p:nvSpPr>
        <p:spPr>
          <a:xfrm>
            <a:off x="3707872" y="600076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Arial" pitchFamily="34" charset="0"/>
                <a:cs typeface="Arial" pitchFamily="34" charset="0"/>
              </a:rPr>
              <a:t>6</a:t>
            </a:r>
            <a:endParaRPr lang="hr-H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9" name="TextBox 118"/>
          <p:cNvSpPr txBox="1"/>
          <p:nvPr/>
        </p:nvSpPr>
        <p:spPr>
          <a:xfrm>
            <a:off x="4120838" y="600076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Arial" pitchFamily="34" charset="0"/>
                <a:cs typeface="Arial" pitchFamily="34" charset="0"/>
              </a:rPr>
              <a:t>7</a:t>
            </a:r>
            <a:endParaRPr lang="hr-H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20" name="TextBox 119"/>
          <p:cNvSpPr txBox="1"/>
          <p:nvPr/>
        </p:nvSpPr>
        <p:spPr>
          <a:xfrm>
            <a:off x="4533804" y="600076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Arial" pitchFamily="34" charset="0"/>
                <a:cs typeface="Arial" pitchFamily="34" charset="0"/>
              </a:rPr>
              <a:t>8</a:t>
            </a:r>
            <a:endParaRPr lang="hr-H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21" name="TextBox 120"/>
          <p:cNvSpPr txBox="1"/>
          <p:nvPr/>
        </p:nvSpPr>
        <p:spPr>
          <a:xfrm>
            <a:off x="4946770" y="600076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Arial" pitchFamily="34" charset="0"/>
                <a:cs typeface="Arial" pitchFamily="34" charset="0"/>
              </a:rPr>
              <a:t>9</a:t>
            </a:r>
            <a:endParaRPr lang="hr-H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22" name="TextBox 121"/>
          <p:cNvSpPr txBox="1"/>
          <p:nvPr/>
        </p:nvSpPr>
        <p:spPr>
          <a:xfrm>
            <a:off x="5359736" y="6000768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Arial" pitchFamily="34" charset="0"/>
                <a:cs typeface="Arial" pitchFamily="34" charset="0"/>
              </a:rPr>
              <a:t>10</a:t>
            </a:r>
            <a:endParaRPr lang="hr-H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23" name="TextBox 122"/>
          <p:cNvSpPr txBox="1"/>
          <p:nvPr/>
        </p:nvSpPr>
        <p:spPr>
          <a:xfrm>
            <a:off x="5900942" y="6000768"/>
            <a:ext cx="428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Arial" pitchFamily="34" charset="0"/>
                <a:cs typeface="Arial" pitchFamily="34" charset="0"/>
              </a:rPr>
              <a:t>11</a:t>
            </a:r>
            <a:endParaRPr lang="hr-H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24" name="TextBox 123"/>
          <p:cNvSpPr txBox="1"/>
          <p:nvPr/>
        </p:nvSpPr>
        <p:spPr>
          <a:xfrm>
            <a:off x="6429388" y="6000768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Arial" pitchFamily="34" charset="0"/>
                <a:cs typeface="Arial" pitchFamily="34" charset="0"/>
              </a:rPr>
              <a:t>12</a:t>
            </a:r>
            <a:endParaRPr lang="hr-HR" b="1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build="allAtOnce"/>
      <p:bldP spid="21" grpId="0" build="allAtOnce"/>
      <p:bldP spid="94" grpId="0" animBg="1"/>
      <p:bldP spid="97" grpId="0" build="allAtOnce"/>
      <p:bldP spid="98" grpId="0" build="allAtOnce"/>
      <p:bldP spid="99" grpId="0" build="allAtOnce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774008" y="0"/>
            <a:ext cx="2628000" cy="57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solidFill>
                  <a:schemeClr val="tx1"/>
                </a:solidFill>
              </a:rPr>
              <a:t>SMANJENJE CIJENA</a:t>
            </a:r>
            <a:endParaRPr lang="hr-HR" sz="2400" b="1" dirty="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631528" y="0"/>
            <a:ext cx="2628000" cy="57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solidFill>
                  <a:schemeClr val="tx1"/>
                </a:solidFill>
              </a:rPr>
              <a:t>POVEĆANJE CIJENA</a:t>
            </a:r>
            <a:endParaRPr lang="hr-HR" sz="2400" b="1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15596" y="571480"/>
            <a:ext cx="2357422" cy="2733297"/>
          </a:xfrm>
          <a:prstGeom prst="rect">
            <a:avLst/>
          </a:prstGeom>
          <a:gradFill flip="none" rotWithShape="1">
            <a:gsLst>
              <a:gs pos="0">
                <a:schemeClr val="tx1">
                  <a:shade val="30000"/>
                  <a:satMod val="115000"/>
                </a:schemeClr>
              </a:gs>
              <a:gs pos="50000">
                <a:schemeClr val="tx1">
                  <a:shade val="67500"/>
                  <a:satMod val="115000"/>
                </a:schemeClr>
              </a:gs>
              <a:gs pos="100000">
                <a:schemeClr val="tx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08000" rtlCol="0" anchor="b"/>
          <a:lstStyle/>
          <a:p>
            <a:pPr algn="ctr"/>
            <a:r>
              <a:rPr lang="hr-HR" sz="2800" b="1" dirty="0" smtClean="0">
                <a:solidFill>
                  <a:schemeClr val="bg1"/>
                </a:solidFill>
              </a:rPr>
              <a:t>PONUDA</a:t>
            </a:r>
            <a:endParaRPr lang="hr-HR" sz="2800" b="1" dirty="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15596" y="3626247"/>
            <a:ext cx="2357422" cy="2731712"/>
          </a:xfrm>
          <a:prstGeom prst="rect">
            <a:avLst/>
          </a:prstGeom>
          <a:gradFill flip="none" rotWithShape="1">
            <a:gsLst>
              <a:gs pos="0">
                <a:schemeClr val="tx1">
                  <a:shade val="30000"/>
                  <a:satMod val="115000"/>
                </a:schemeClr>
              </a:gs>
              <a:gs pos="50000">
                <a:schemeClr val="tx1">
                  <a:shade val="67500"/>
                  <a:satMod val="115000"/>
                </a:schemeClr>
              </a:gs>
              <a:gs pos="100000">
                <a:schemeClr val="tx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t"/>
          <a:lstStyle/>
          <a:p>
            <a:pPr algn="ctr">
              <a:spcBef>
                <a:spcPts val="1200"/>
              </a:spcBef>
            </a:pPr>
            <a:r>
              <a:rPr lang="hr-HR" sz="2800" b="1" dirty="0" smtClean="0">
                <a:solidFill>
                  <a:schemeClr val="bg1"/>
                </a:solidFill>
              </a:rPr>
              <a:t>POTRAŽNJA</a:t>
            </a:r>
            <a:endParaRPr lang="hr-HR" sz="2800" b="1" dirty="0">
              <a:solidFill>
                <a:schemeClr val="bg1"/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2406592" y="3380934"/>
            <a:ext cx="6192000" cy="1588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rot="5400000">
            <a:off x="-479280" y="3380934"/>
            <a:ext cx="6192000" cy="1588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15596" y="3464718"/>
            <a:ext cx="8424000" cy="1588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Down Arrow 14"/>
          <p:cNvSpPr/>
          <p:nvPr/>
        </p:nvSpPr>
        <p:spPr>
          <a:xfrm>
            <a:off x="3458008" y="1089405"/>
            <a:ext cx="1260000" cy="1697446"/>
          </a:xfrm>
          <a:prstGeom prst="downArrow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/>
          </a:p>
        </p:txBody>
      </p:sp>
      <p:sp>
        <p:nvSpPr>
          <p:cNvPr id="16" name="Down Arrow 15"/>
          <p:cNvSpPr/>
          <p:nvPr/>
        </p:nvSpPr>
        <p:spPr>
          <a:xfrm rot="10800000">
            <a:off x="6315528" y="1089405"/>
            <a:ext cx="1260000" cy="1697446"/>
          </a:xfrm>
          <a:prstGeom prst="downArrow">
            <a:avLst/>
          </a:prstGeom>
          <a:gradFill flip="none" rotWithShape="1">
            <a:gsLst>
              <a:gs pos="0">
                <a:srgbClr val="92D050">
                  <a:shade val="30000"/>
                  <a:satMod val="115000"/>
                </a:srgbClr>
              </a:gs>
              <a:gs pos="50000">
                <a:srgbClr val="92D050">
                  <a:shade val="67500"/>
                  <a:satMod val="115000"/>
                </a:srgbClr>
              </a:gs>
              <a:gs pos="100000">
                <a:srgbClr val="92D050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/>
          </a:p>
        </p:txBody>
      </p:sp>
      <p:sp>
        <p:nvSpPr>
          <p:cNvPr id="17" name="Down Arrow 16"/>
          <p:cNvSpPr/>
          <p:nvPr/>
        </p:nvSpPr>
        <p:spPr>
          <a:xfrm rot="10800000">
            <a:off x="3458009" y="4143380"/>
            <a:ext cx="1260000" cy="1697446"/>
          </a:xfrm>
          <a:prstGeom prst="downArrow">
            <a:avLst/>
          </a:prstGeom>
          <a:gradFill flip="none" rotWithShape="1">
            <a:gsLst>
              <a:gs pos="0">
                <a:srgbClr val="92D050">
                  <a:shade val="30000"/>
                  <a:satMod val="115000"/>
                </a:srgbClr>
              </a:gs>
              <a:gs pos="50000">
                <a:srgbClr val="92D050">
                  <a:shade val="67500"/>
                  <a:satMod val="115000"/>
                </a:srgbClr>
              </a:gs>
              <a:gs pos="100000">
                <a:srgbClr val="92D050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/>
          </a:p>
        </p:txBody>
      </p:sp>
      <p:sp>
        <p:nvSpPr>
          <p:cNvPr id="19" name="Rectangle 18"/>
          <p:cNvSpPr/>
          <p:nvPr/>
        </p:nvSpPr>
        <p:spPr>
          <a:xfrm rot="16200000">
            <a:off x="7116520" y="1643050"/>
            <a:ext cx="3000396" cy="5715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200" b="1" dirty="0" smtClean="0">
                <a:solidFill>
                  <a:schemeClr val="tx1"/>
                </a:solidFill>
              </a:rPr>
              <a:t>KOLIČINA KOJA SE NUDI</a:t>
            </a:r>
            <a:endParaRPr lang="hr-HR" sz="2200" b="1" dirty="0">
              <a:solidFill>
                <a:schemeClr val="tx1"/>
              </a:solidFill>
            </a:endParaRPr>
          </a:p>
        </p:txBody>
      </p:sp>
      <p:sp>
        <p:nvSpPr>
          <p:cNvPr id="21" name="Down Arrow 20"/>
          <p:cNvSpPr/>
          <p:nvPr/>
        </p:nvSpPr>
        <p:spPr>
          <a:xfrm>
            <a:off x="6315528" y="4143380"/>
            <a:ext cx="1260000" cy="1697446"/>
          </a:xfrm>
          <a:prstGeom prst="downArrow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/>
          </a:p>
        </p:txBody>
      </p:sp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187018" y="4286256"/>
            <a:ext cx="2214578" cy="1904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3" name="Picture 3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202998" y="714356"/>
            <a:ext cx="2182618" cy="19288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28" name="Straight Connector 27"/>
          <p:cNvCxnSpPr/>
          <p:nvPr/>
        </p:nvCxnSpPr>
        <p:spPr>
          <a:xfrm>
            <a:off x="115596" y="6500834"/>
            <a:ext cx="8424000" cy="1588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/>
          <p:cNvSpPr/>
          <p:nvPr/>
        </p:nvSpPr>
        <p:spPr>
          <a:xfrm>
            <a:off x="2980719" y="857232"/>
            <a:ext cx="2214578" cy="2214578"/>
          </a:xfrm>
          <a:prstGeom prst="ellipse">
            <a:avLst/>
          </a:prstGeom>
          <a:solidFill>
            <a:schemeClr val="tx1"/>
          </a:solidFill>
          <a:ln w="76200">
            <a:solidFill>
              <a:srgbClr val="C0000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115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endParaRPr lang="hr-HR" sz="115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" name="Oval 29"/>
          <p:cNvSpPr/>
          <p:nvPr/>
        </p:nvSpPr>
        <p:spPr>
          <a:xfrm>
            <a:off x="5838239" y="857232"/>
            <a:ext cx="2214578" cy="2214578"/>
          </a:xfrm>
          <a:prstGeom prst="ellipse">
            <a:avLst/>
          </a:prstGeom>
          <a:solidFill>
            <a:schemeClr val="tx1"/>
          </a:solidFill>
          <a:ln w="76200">
            <a:solidFill>
              <a:srgbClr val="C0000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115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endParaRPr lang="hr-HR" sz="115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1" name="Oval 30"/>
          <p:cNvSpPr/>
          <p:nvPr/>
        </p:nvSpPr>
        <p:spPr>
          <a:xfrm>
            <a:off x="2980719" y="3786190"/>
            <a:ext cx="2214578" cy="2214578"/>
          </a:xfrm>
          <a:prstGeom prst="ellipse">
            <a:avLst/>
          </a:prstGeom>
          <a:solidFill>
            <a:schemeClr val="tx1"/>
          </a:solidFill>
          <a:ln w="76200">
            <a:solidFill>
              <a:srgbClr val="C0000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115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  <a:endParaRPr lang="hr-HR" sz="115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2" name="Oval 31"/>
          <p:cNvSpPr/>
          <p:nvPr/>
        </p:nvSpPr>
        <p:spPr>
          <a:xfrm>
            <a:off x="5838239" y="3786190"/>
            <a:ext cx="2214578" cy="2214578"/>
          </a:xfrm>
          <a:prstGeom prst="ellipse">
            <a:avLst/>
          </a:prstGeom>
          <a:solidFill>
            <a:schemeClr val="tx1"/>
          </a:solidFill>
          <a:ln w="76200">
            <a:solidFill>
              <a:srgbClr val="C0000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115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endParaRPr lang="hr-HR" sz="115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41" name="Straight Connector 40"/>
          <p:cNvCxnSpPr/>
          <p:nvPr/>
        </p:nvCxnSpPr>
        <p:spPr>
          <a:xfrm rot="5400000">
            <a:off x="5235760" y="3380934"/>
            <a:ext cx="6192000" cy="1588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115596" y="480886"/>
            <a:ext cx="8424000" cy="1588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 rot="16200000">
            <a:off x="7152239" y="4679165"/>
            <a:ext cx="2928958" cy="5715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200" b="1" dirty="0" smtClean="0">
                <a:solidFill>
                  <a:schemeClr val="tx1"/>
                </a:solidFill>
              </a:rPr>
              <a:t>TRAŽENA KOLIČINA</a:t>
            </a:r>
            <a:endParaRPr lang="hr-HR" sz="2200" b="1" dirty="0">
              <a:solidFill>
                <a:schemeClr val="tx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 rot="16200000">
            <a:off x="7407524" y="3316219"/>
            <a:ext cx="3000396" cy="5715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200" b="1" dirty="0" smtClean="0">
                <a:solidFill>
                  <a:srgbClr val="FFC000"/>
                </a:solidFill>
              </a:rPr>
              <a:t>ŠTO ĆE SE DOGODITI </a:t>
            </a:r>
            <a:endParaRPr lang="hr-HR" sz="2200" b="1" dirty="0">
              <a:solidFill>
                <a:srgbClr val="FFC000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1400654" y="12256"/>
            <a:ext cx="1272460" cy="5715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200" b="1" dirty="0" smtClean="0">
                <a:solidFill>
                  <a:srgbClr val="FFC000"/>
                </a:solidFill>
              </a:rPr>
              <a:t>AKO SE</a:t>
            </a:r>
            <a:endParaRPr lang="hr-HR" sz="2200" b="1" dirty="0">
              <a:solidFill>
                <a:srgbClr val="FFC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"/>
                            </p:stCondLst>
                            <p:childTnLst>
                              <p:par>
                                <p:cTn id="1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"/>
                            </p:stCondLst>
                            <p:childTnLst>
                              <p:par>
                                <p:cTn id="2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"/>
                            </p:stCondLst>
                            <p:childTnLst>
                              <p:par>
                                <p:cTn id="3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21" grpId="0" animBg="1"/>
      <p:bldP spid="29" grpId="0" animBg="1"/>
      <p:bldP spid="30" grpId="0" animBg="1"/>
      <p:bldP spid="31" grpId="0" animBg="1"/>
      <p:bldP spid="32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6215074" y="2857496"/>
            <a:ext cx="2641944" cy="2520000"/>
          </a:xfrm>
          <a:prstGeom prst="rect">
            <a:avLst/>
          </a:prstGeom>
          <a:solidFill>
            <a:srgbClr val="002060"/>
          </a:solidFill>
          <a:ln w="381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pPr algn="ctr"/>
            <a:r>
              <a:rPr lang="hr-HR" sz="2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KONKURENCIJA NA </a:t>
            </a:r>
            <a:br>
              <a:rPr lang="hr-HR" sz="2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hr-HR" sz="2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STRANI POTRAŽNJE</a:t>
            </a:r>
            <a:endParaRPr lang="hr-HR" sz="20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14282" y="2857496"/>
            <a:ext cx="2643206" cy="2520000"/>
          </a:xfrm>
          <a:prstGeom prst="rect">
            <a:avLst/>
          </a:prstGeom>
          <a:solidFill>
            <a:srgbClr val="C00000"/>
          </a:solidFill>
          <a:ln w="381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pPr algn="ctr"/>
            <a:r>
              <a:rPr lang="hr-HR" sz="2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KONKURENCIJA NA </a:t>
            </a:r>
            <a:br>
              <a:rPr lang="hr-HR" sz="2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hr-HR" sz="2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STRANI PONUDE</a:t>
            </a:r>
            <a:endParaRPr lang="hr-HR" sz="20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5357818" y="2857496"/>
            <a:ext cx="3499200" cy="2520000"/>
          </a:xfrm>
          <a:prstGeom prst="rect">
            <a:avLst/>
          </a:prstGeom>
          <a:solidFill>
            <a:srgbClr val="002060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t"/>
          <a:lstStyle/>
          <a:p>
            <a:pPr algn="ctr"/>
            <a:r>
              <a:rPr lang="hr-HR" sz="2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KONKURENCIJA NA </a:t>
            </a:r>
            <a:br>
              <a:rPr lang="hr-HR" sz="2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hr-HR" sz="2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STRANI </a:t>
            </a:r>
            <a:r>
              <a:rPr lang="hr-HR" sz="2000" b="1" u="sng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POTRAŽNJE</a:t>
            </a:r>
            <a:endParaRPr lang="hr-HR" sz="2000" b="1" u="sng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214282" y="2857496"/>
            <a:ext cx="3500462" cy="2520000"/>
          </a:xfrm>
          <a:prstGeom prst="rect">
            <a:avLst/>
          </a:prstGeom>
          <a:solidFill>
            <a:srgbClr val="C00000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t"/>
          <a:lstStyle/>
          <a:p>
            <a:pPr algn="ctr"/>
            <a:r>
              <a:rPr lang="hr-HR" sz="2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KONKURENCIJA NA </a:t>
            </a:r>
            <a:br>
              <a:rPr lang="hr-HR" sz="2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hr-HR" sz="2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STRANI </a:t>
            </a:r>
            <a:r>
              <a:rPr lang="hr-HR" sz="2000" b="1" u="sng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PONUDE</a:t>
            </a:r>
            <a:endParaRPr lang="hr-HR" sz="2000" b="1" u="sng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428660" y="214290"/>
            <a:ext cx="8358182" cy="500066"/>
          </a:xfrm>
          <a:prstGeom prst="rect">
            <a:avLst/>
          </a:prstGeom>
        </p:spPr>
        <p:txBody>
          <a:bodyPr>
            <a:no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hr-HR" sz="3700" b="1" i="0" u="none" strike="noStrike" kern="1200" cap="none" spc="0" normalizeH="0" baseline="0" noProof="0" dirty="0" smtClean="0">
                <a:ln w="6350">
                  <a:noFill/>
                </a:ln>
                <a:solidFill>
                  <a:srgbClr val="FFC000"/>
                </a:solidFill>
                <a:effectLst>
                  <a:outerShdw blurRad="114300" dist="10160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SAVRŠENA I NESAVRŠENA</a:t>
            </a:r>
            <a:r>
              <a:rPr kumimoji="0" lang="hr-HR" sz="3700" b="1" i="0" u="none" strike="noStrike" kern="1200" cap="none" spc="0" normalizeH="0" noProof="0" dirty="0" smtClean="0">
                <a:ln w="6350">
                  <a:noFill/>
                </a:ln>
                <a:solidFill>
                  <a:srgbClr val="FFC000"/>
                </a:solidFill>
                <a:effectLst>
                  <a:outerShdw blurRad="114300" dist="10160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0" lang="hr-HR" sz="3700" b="1" i="0" u="none" strike="noStrike" kern="1200" cap="none" spc="0" normalizeH="0" baseline="0" noProof="0" dirty="0" smtClean="0">
                <a:ln w="6350">
                  <a:noFill/>
                </a:ln>
                <a:solidFill>
                  <a:srgbClr val="FFC000"/>
                </a:solidFill>
                <a:effectLst>
                  <a:outerShdw blurRad="114300" dist="10160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KONKURENCIJA</a:t>
            </a:r>
            <a:endParaRPr kumimoji="0" lang="hr-HR" sz="3700" b="1" i="0" u="none" strike="noStrike" kern="1200" cap="none" spc="0" normalizeH="0" baseline="0" noProof="0" dirty="0">
              <a:ln w="6350">
                <a:noFill/>
              </a:ln>
              <a:solidFill>
                <a:srgbClr val="FFC000"/>
              </a:solidFill>
              <a:effectLst>
                <a:innerShdw blurRad="63500" dist="50800" dir="10800000">
                  <a:prstClr val="black">
                    <a:alpha val="50000"/>
                  </a:prstClr>
                </a:innerShdw>
              </a:effectLst>
              <a:uLnTx/>
              <a:uFillTx/>
              <a:latin typeface="+mj-lt"/>
              <a:ea typeface="+mj-ea"/>
              <a:cs typeface="Arial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480919" y="922087"/>
            <a:ext cx="4286280" cy="1071570"/>
          </a:xfrm>
          <a:prstGeom prst="rect">
            <a:avLst/>
          </a:prstGeom>
          <a:solidFill>
            <a:srgbClr val="002060"/>
          </a:solidFill>
          <a:ln w="28575">
            <a:noFill/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32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NESAVRŠENA KONKURENCIJA</a:t>
            </a:r>
            <a:endParaRPr lang="hr-HR" sz="24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47885" y="3643314"/>
            <a:ext cx="2376000" cy="468000"/>
          </a:xfrm>
          <a:prstGeom prst="rect">
            <a:avLst/>
          </a:prstGeom>
          <a:solidFill>
            <a:srgbClr val="002060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MONOPOL</a:t>
            </a:r>
            <a:endParaRPr lang="hr-HR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47885" y="4201686"/>
            <a:ext cx="2376000" cy="468000"/>
          </a:xfrm>
          <a:prstGeom prst="rect">
            <a:avLst/>
          </a:prstGeom>
          <a:solidFill>
            <a:srgbClr val="002060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DUOPOL</a:t>
            </a:r>
            <a:endParaRPr lang="hr-HR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47885" y="4760058"/>
            <a:ext cx="2376000" cy="468000"/>
          </a:xfrm>
          <a:prstGeom prst="rect">
            <a:avLst/>
          </a:prstGeom>
          <a:solidFill>
            <a:srgbClr val="002060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OLIGOPOL</a:t>
            </a:r>
            <a:endParaRPr lang="hr-HR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6357950" y="3643314"/>
            <a:ext cx="2376000" cy="468000"/>
          </a:xfrm>
          <a:prstGeom prst="rect">
            <a:avLst/>
          </a:prstGeom>
          <a:solidFill>
            <a:srgbClr val="C00000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MONOPSON</a:t>
            </a:r>
            <a:endParaRPr lang="hr-HR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6357950" y="4201686"/>
            <a:ext cx="2376000" cy="468000"/>
          </a:xfrm>
          <a:prstGeom prst="rect">
            <a:avLst/>
          </a:prstGeom>
          <a:solidFill>
            <a:srgbClr val="C00000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DUOPSON</a:t>
            </a:r>
            <a:endParaRPr lang="hr-HR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357950" y="4760058"/>
            <a:ext cx="2376000" cy="468000"/>
          </a:xfrm>
          <a:prstGeom prst="rect">
            <a:avLst/>
          </a:prstGeom>
          <a:solidFill>
            <a:srgbClr val="C00000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OLIGOPSON</a:t>
            </a:r>
            <a:endParaRPr lang="hr-HR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857488" y="3669578"/>
            <a:ext cx="732926" cy="441736"/>
          </a:xfrm>
          <a:prstGeom prst="rect">
            <a:avLst/>
          </a:prstGeom>
          <a:solidFill>
            <a:srgbClr val="002060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endParaRPr lang="hr-HR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2857488" y="4227950"/>
            <a:ext cx="732926" cy="441736"/>
          </a:xfrm>
          <a:prstGeom prst="rect">
            <a:avLst/>
          </a:prstGeom>
          <a:solidFill>
            <a:srgbClr val="002060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endParaRPr lang="hr-HR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2857488" y="4786322"/>
            <a:ext cx="732926" cy="441736"/>
          </a:xfrm>
          <a:prstGeom prst="rect">
            <a:avLst/>
          </a:prstGeom>
          <a:solidFill>
            <a:srgbClr val="002060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više</a:t>
            </a:r>
            <a:endParaRPr lang="hr-HR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5500694" y="3669578"/>
            <a:ext cx="732926" cy="441736"/>
          </a:xfrm>
          <a:prstGeom prst="rect">
            <a:avLst/>
          </a:prstGeom>
          <a:solidFill>
            <a:srgbClr val="C00000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endParaRPr lang="hr-HR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5500694" y="4227950"/>
            <a:ext cx="732926" cy="441736"/>
          </a:xfrm>
          <a:prstGeom prst="rect">
            <a:avLst/>
          </a:prstGeom>
          <a:solidFill>
            <a:srgbClr val="C00000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endParaRPr lang="hr-HR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5500694" y="4786322"/>
            <a:ext cx="732926" cy="441736"/>
          </a:xfrm>
          <a:prstGeom prst="rect">
            <a:avLst/>
          </a:prstGeom>
          <a:solidFill>
            <a:srgbClr val="C00000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više</a:t>
            </a:r>
            <a:endParaRPr lang="hr-HR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7" name="Down Arrow 36"/>
          <p:cNvSpPr/>
          <p:nvPr/>
        </p:nvSpPr>
        <p:spPr>
          <a:xfrm rot="2729139">
            <a:off x="2293017" y="2091097"/>
            <a:ext cx="571504" cy="714380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/>
          </a:p>
        </p:txBody>
      </p:sp>
      <p:sp>
        <p:nvSpPr>
          <p:cNvPr id="38" name="Down Arrow 37"/>
          <p:cNvSpPr/>
          <p:nvPr/>
        </p:nvSpPr>
        <p:spPr>
          <a:xfrm rot="18900000">
            <a:off x="6364984" y="2091096"/>
            <a:ext cx="571504" cy="714380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/>
          </a:p>
        </p:txBody>
      </p:sp>
      <p:sp>
        <p:nvSpPr>
          <p:cNvPr id="39" name="Rectangle 38"/>
          <p:cNvSpPr/>
          <p:nvPr/>
        </p:nvSpPr>
        <p:spPr>
          <a:xfrm>
            <a:off x="214282" y="5672263"/>
            <a:ext cx="2230876" cy="1047600"/>
          </a:xfrm>
          <a:prstGeom prst="rect">
            <a:avLst/>
          </a:prstGeom>
          <a:solidFill>
            <a:srgbClr val="35961A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SAVRŠENA KONKURENCIJA</a:t>
            </a:r>
            <a:endParaRPr lang="hr-H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0" name="Right Arrow 39"/>
          <p:cNvSpPr/>
          <p:nvPr/>
        </p:nvSpPr>
        <p:spPr>
          <a:xfrm>
            <a:off x="2615604" y="5910311"/>
            <a:ext cx="642942" cy="571504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/>
          </a:p>
        </p:txBody>
      </p:sp>
      <p:sp>
        <p:nvSpPr>
          <p:cNvPr id="41" name="TextBox 40"/>
          <p:cNvSpPr txBox="1"/>
          <p:nvPr/>
        </p:nvSpPr>
        <p:spPr>
          <a:xfrm>
            <a:off x="3428992" y="5671510"/>
            <a:ext cx="5510844" cy="104910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lIns="144000" tIns="108000" rIns="72000" bIns="108000" rtlCol="0">
            <a:spAutoFit/>
          </a:bodyPr>
          <a:lstStyle/>
          <a:p>
            <a:r>
              <a:rPr lang="hr-HR" dirty="0" smtClean="0"/>
              <a:t>Tržište gdje postoji velik broj ponuđača istog proizvoda</a:t>
            </a:r>
          </a:p>
          <a:p>
            <a:r>
              <a:rPr lang="hr-HR" dirty="0" smtClean="0"/>
              <a:t>ili usluge, te velik broj  zainteresiranih kupaca. </a:t>
            </a: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Nitko od </a:t>
            </a:r>
          </a:p>
          <a:p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njih nije dovoljno moćan da može utjecati na cijenu</a:t>
            </a:r>
            <a:endParaRPr lang="hr-HR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3" name="Rounded Rectangular Callout 42"/>
          <p:cNvSpPr/>
          <p:nvPr/>
        </p:nvSpPr>
        <p:spPr>
          <a:xfrm>
            <a:off x="3071802" y="2714620"/>
            <a:ext cx="1143008" cy="642942"/>
          </a:xfrm>
          <a:prstGeom prst="wedgeRoundRectCallout">
            <a:avLst>
              <a:gd name="adj1" fmla="val -32575"/>
              <a:gd name="adj2" fmla="val 79385"/>
              <a:gd name="adj3" fmla="val 16667"/>
            </a:avLst>
          </a:prstGeom>
          <a:solidFill>
            <a:schemeClr val="tx1"/>
          </a:solidFill>
          <a:ln w="9525">
            <a:solidFill>
              <a:schemeClr val="tx1">
                <a:lumMod val="50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hr-HR" dirty="0" smtClean="0">
                <a:solidFill>
                  <a:schemeClr val="bg1"/>
                </a:solidFill>
              </a:rPr>
              <a:t>broj </a:t>
            </a:r>
            <a:r>
              <a:rPr lang="hr-HR" b="1" dirty="0" smtClean="0">
                <a:solidFill>
                  <a:schemeClr val="bg1"/>
                </a:solidFill>
              </a:rPr>
              <a:t>ponuđača</a:t>
            </a:r>
            <a:endParaRPr lang="hr-HR" b="1" i="1" dirty="0">
              <a:solidFill>
                <a:schemeClr val="bg1"/>
              </a:solidFill>
            </a:endParaRPr>
          </a:p>
        </p:txBody>
      </p:sp>
      <p:sp>
        <p:nvSpPr>
          <p:cNvPr id="44" name="Rounded Rectangular Callout 43"/>
          <p:cNvSpPr/>
          <p:nvPr/>
        </p:nvSpPr>
        <p:spPr>
          <a:xfrm>
            <a:off x="4643438" y="2714620"/>
            <a:ext cx="1143008" cy="642942"/>
          </a:xfrm>
          <a:prstGeom prst="wedgeRoundRectCallout">
            <a:avLst>
              <a:gd name="adj1" fmla="val 30583"/>
              <a:gd name="adj2" fmla="val 77514"/>
              <a:gd name="adj3" fmla="val 16667"/>
            </a:avLst>
          </a:prstGeom>
          <a:solidFill>
            <a:schemeClr val="tx1"/>
          </a:solidFill>
          <a:ln w="9525">
            <a:solidFill>
              <a:schemeClr val="tx1">
                <a:lumMod val="50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hr-HR" dirty="0" smtClean="0">
                <a:solidFill>
                  <a:schemeClr val="bg1"/>
                </a:solidFill>
              </a:rPr>
              <a:t>broj </a:t>
            </a:r>
            <a:r>
              <a:rPr lang="hr-HR" b="1" dirty="0" smtClean="0">
                <a:solidFill>
                  <a:schemeClr val="bg1"/>
                </a:solidFill>
              </a:rPr>
              <a:t>kupaca</a:t>
            </a:r>
            <a:endParaRPr lang="hr-HR" b="1" i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250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2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"/>
                            </p:stCondLst>
                            <p:childTnLst>
                              <p:par>
                                <p:cTn id="2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750"/>
                            </p:stCondLst>
                            <p:childTnLst>
                              <p:par>
                                <p:cTn id="3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50"/>
                            </p:stCondLst>
                            <p:childTnLst>
                              <p:par>
                                <p:cTn id="4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750"/>
                            </p:stCondLst>
                            <p:childTnLst>
                              <p:par>
                                <p:cTn id="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000"/>
                            </p:stCondLst>
                            <p:childTnLst>
                              <p:par>
                                <p:cTn id="5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250"/>
                            </p:stCondLst>
                            <p:childTnLst>
                              <p:par>
                                <p:cTn id="6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250"/>
                            </p:stCondLst>
                            <p:childTnLst>
                              <p:par>
                                <p:cTn id="7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00"/>
                            </p:stCondLst>
                            <p:childTnLst>
                              <p:par>
                                <p:cTn id="7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750"/>
                            </p:stCondLst>
                            <p:childTnLst>
                              <p:par>
                                <p:cTn id="7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000"/>
                            </p:stCondLst>
                            <p:childTnLst>
                              <p:par>
                                <p:cTn id="8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0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250"/>
                            </p:stCondLst>
                            <p:childTnLst>
                              <p:par>
                                <p:cTn id="9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500"/>
                            </p:stCondLst>
                            <p:childTnLst>
                              <p:par>
                                <p:cTn id="9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750"/>
                            </p:stCondLst>
                            <p:childTnLst>
                              <p:par>
                                <p:cTn id="10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1000"/>
                            </p:stCondLst>
                            <p:childTnLst>
                              <p:par>
                                <p:cTn id="10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34" grpId="0" animBg="1"/>
      <p:bldP spid="33" grpId="0" animBg="1"/>
      <p:bldP spid="8" grpId="0" uiExpand="1" build="allAtOnce" animBg="1"/>
      <p:bldP spid="12" grpId="0" animBg="1"/>
      <p:bldP spid="14" grpId="0" animBg="1"/>
      <p:bldP spid="16" grpId="0" animBg="1"/>
      <p:bldP spid="17" grpId="0" animBg="1"/>
      <p:bldP spid="18" grpId="0" animBg="1"/>
      <p:bldP spid="20" grpId="0" animBg="1"/>
      <p:bldP spid="21" grpId="0" animBg="1"/>
      <p:bldP spid="22" grpId="0" animBg="1"/>
      <p:bldP spid="24" grpId="0" animBg="1"/>
      <p:bldP spid="25" grpId="0" animBg="1"/>
      <p:bldP spid="2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3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0" y="857232"/>
            <a:ext cx="9144032" cy="5929330"/>
          </a:xfrm>
        </p:spPr>
        <p:txBody>
          <a:bodyPr>
            <a:normAutofit fontScale="92500" lnSpcReduction="20000"/>
          </a:bodyPr>
          <a:lstStyle/>
          <a:p>
            <a:pPr marL="288000" indent="-288000">
              <a:lnSpc>
                <a:spcPct val="110000"/>
              </a:lnSpc>
              <a:buSzPct val="100000"/>
              <a:buFont typeface="Arial" pitchFamily="34" charset="0"/>
              <a:buChar char="−"/>
            </a:pPr>
            <a:r>
              <a:rPr lang="hr-HR" sz="2400" dirty="0" smtClean="0">
                <a:latin typeface="+mj-lt"/>
              </a:rPr>
              <a:t>dva temeljna ekonomska subjekta na tržištu – </a:t>
            </a:r>
            <a:r>
              <a:rPr lang="hr-HR" sz="30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KUĆANSTVO</a:t>
            </a:r>
            <a:r>
              <a:rPr lang="hr-HR" sz="2400" b="1" dirty="0" smtClean="0">
                <a:solidFill>
                  <a:srgbClr val="FFC000"/>
                </a:solidFill>
                <a:latin typeface="+mj-lt"/>
              </a:rPr>
              <a:t> </a:t>
            </a:r>
            <a:r>
              <a:rPr lang="hr-HR" sz="2400" dirty="0" smtClean="0">
                <a:latin typeface="+mj-lt"/>
              </a:rPr>
              <a:t>i</a:t>
            </a:r>
            <a:r>
              <a:rPr lang="hr-HR" sz="2400" b="1" dirty="0" smtClean="0">
                <a:solidFill>
                  <a:srgbClr val="FFC000"/>
                </a:solidFill>
                <a:latin typeface="+mj-lt"/>
              </a:rPr>
              <a:t> </a:t>
            </a:r>
            <a:r>
              <a:rPr lang="hr-HR" sz="30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POSLOVNA ORGANIZACIJA</a:t>
            </a:r>
            <a:endParaRPr lang="hr-HR" sz="24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  <a:p>
            <a:pPr marL="288000" indent="-288000">
              <a:lnSpc>
                <a:spcPct val="110000"/>
              </a:lnSpc>
              <a:spcBef>
                <a:spcPts val="1200"/>
              </a:spcBef>
              <a:buSzPct val="100000"/>
              <a:buFont typeface="Arial" pitchFamily="34" charset="0"/>
              <a:buChar char="−"/>
            </a:pP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KUĆANSTVO</a:t>
            </a:r>
            <a:r>
              <a:rPr lang="hr-HR" sz="2400" b="1" dirty="0" smtClean="0">
                <a:solidFill>
                  <a:srgbClr val="FFC000"/>
                </a:solidFill>
                <a:latin typeface="+mj-lt"/>
              </a:rPr>
              <a:t> </a:t>
            </a:r>
            <a:r>
              <a:rPr lang="hr-HR" sz="2400" b="1" dirty="0" smtClean="0">
                <a:latin typeface="+mj-lt"/>
              </a:rPr>
              <a:t>– nositelj </a:t>
            </a:r>
            <a:r>
              <a:rPr lang="hr-HR" sz="30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potražnje</a:t>
            </a:r>
            <a:r>
              <a:rPr lang="hr-HR" sz="2400" dirty="0" smtClean="0">
                <a:latin typeface="+mj-lt"/>
              </a:rPr>
              <a:t> dobara i usluga </a:t>
            </a:r>
          </a:p>
          <a:p>
            <a:pPr marL="288000" indent="-288000">
              <a:lnSpc>
                <a:spcPct val="110000"/>
              </a:lnSpc>
              <a:spcBef>
                <a:spcPts val="1200"/>
              </a:spcBef>
              <a:buSzPct val="100000"/>
              <a:buFont typeface="Arial" pitchFamily="34" charset="0"/>
              <a:buChar char="−"/>
            </a:pP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POSLOVNA ORGANIZACIJA </a:t>
            </a:r>
            <a:r>
              <a:rPr lang="hr-HR" sz="2400" dirty="0" smtClean="0">
                <a:latin typeface="+mj-lt"/>
              </a:rPr>
              <a:t>– </a:t>
            </a:r>
            <a:r>
              <a:rPr lang="hr-HR" sz="2400" b="1" dirty="0" smtClean="0">
                <a:latin typeface="+mj-lt"/>
              </a:rPr>
              <a:t>nositelj </a:t>
            </a:r>
            <a:r>
              <a:rPr lang="hr-HR" sz="3000" b="1" dirty="0" smtClean="0">
                <a:solidFill>
                  <a:srgbClr val="FFC000"/>
                </a:solidFill>
                <a:latin typeface="+mj-lt"/>
              </a:rPr>
              <a:t>proizvodnje</a:t>
            </a:r>
            <a:r>
              <a:rPr lang="hr-HR" sz="2400" dirty="0" smtClean="0">
                <a:latin typeface="+mj-lt"/>
              </a:rPr>
              <a:t> dobara i usluga </a:t>
            </a:r>
            <a:r>
              <a:rPr lang="hr-HR" sz="2200" i="1" dirty="0" smtClean="0">
                <a:latin typeface="+mj-lt"/>
              </a:rPr>
              <a:t>(kako bi proizvodili moraju kupovati činitelje proizvodnje)</a:t>
            </a:r>
          </a:p>
          <a:p>
            <a:pPr marL="720000" lvl="1" indent="-288000">
              <a:lnSpc>
                <a:spcPct val="110000"/>
              </a:lnSpc>
              <a:spcBef>
                <a:spcPts val="1800"/>
              </a:spcBef>
              <a:buSzPct val="100000"/>
              <a:buFont typeface="Arial" pitchFamily="34" charset="0"/>
              <a:buChar char="−"/>
            </a:pPr>
            <a:r>
              <a:rPr lang="hr-HR" u="sng" dirty="0" smtClean="0">
                <a:latin typeface="+mj-lt"/>
              </a:rPr>
              <a:t>kućanstva prodaju činitelje proizvodnje (rad i dr.) a kupuju dobra i usluge (koja proizvode poslovne organizacije)</a:t>
            </a:r>
          </a:p>
          <a:p>
            <a:pPr marL="288000" indent="-288000">
              <a:lnSpc>
                <a:spcPct val="110000"/>
              </a:lnSpc>
              <a:spcBef>
                <a:spcPts val="2400"/>
              </a:spcBef>
              <a:buSzPct val="100000"/>
              <a:buFont typeface="Arial" pitchFamily="34" charset="0"/>
              <a:buChar char="−"/>
            </a:pPr>
            <a:r>
              <a:rPr lang="hr-HR" sz="2400" dirty="0" smtClean="0">
                <a:latin typeface="+mj-lt"/>
              </a:rPr>
              <a:t>zbog toga postoje dva tijeka:</a:t>
            </a:r>
          </a:p>
          <a:p>
            <a:pPr marL="900000" lvl="2" indent="-360000">
              <a:lnSpc>
                <a:spcPct val="110000"/>
              </a:lnSpc>
              <a:buSzPct val="100000"/>
              <a:buFont typeface="+mj-lt"/>
              <a:buAutoNum type="arabicPeriod"/>
            </a:pPr>
            <a: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TIJEK DOBARA </a:t>
            </a:r>
            <a:r>
              <a:rPr lang="hr-HR" sz="2400" dirty="0" smtClean="0">
                <a:latin typeface="+mj-lt"/>
              </a:rPr>
              <a:t>– kreće se u jednom smjeru</a:t>
            </a:r>
          </a:p>
          <a:p>
            <a:pPr marL="900000" lvl="2" indent="-360000">
              <a:lnSpc>
                <a:spcPct val="110000"/>
              </a:lnSpc>
              <a:buSzPct val="100000"/>
              <a:buFont typeface="+mj-lt"/>
              <a:buAutoNum type="arabicPeriod"/>
            </a:pPr>
            <a: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TIJEK NOVCA </a:t>
            </a:r>
            <a:r>
              <a:rPr lang="hr-HR" sz="2400" dirty="0" smtClean="0">
                <a:latin typeface="+mj-lt"/>
              </a:rPr>
              <a:t>– kreće se u suprotnom smjeru</a:t>
            </a:r>
          </a:p>
          <a:p>
            <a:pPr marL="288000" lvl="0" indent="-288000">
              <a:lnSpc>
                <a:spcPct val="110000"/>
              </a:lnSpc>
              <a:spcBef>
                <a:spcPts val="12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400" dirty="0" smtClean="0">
                <a:solidFill>
                  <a:prstClr val="white"/>
                </a:solidFill>
                <a:latin typeface="+mj-lt"/>
              </a:rPr>
              <a:t>prodaja i kupnja se obavlja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posredovanjem novca</a:t>
            </a:r>
          </a:p>
          <a:p>
            <a:pPr marL="720000" lvl="1" indent="-288000">
              <a:lnSpc>
                <a:spcPct val="110000"/>
              </a:lnSpc>
              <a:spcBef>
                <a:spcPts val="12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i="1" u="sng" dirty="0" smtClean="0">
                <a:solidFill>
                  <a:prstClr val="white"/>
                </a:solidFill>
                <a:latin typeface="+mj-lt"/>
              </a:rPr>
              <a:t>tijek dobara se mijenja</a:t>
            </a:r>
            <a:r>
              <a:rPr lang="hr-HR" i="1" dirty="0" smtClean="0">
                <a:solidFill>
                  <a:prstClr val="white"/>
                </a:solidFill>
                <a:latin typeface="+mj-lt"/>
              </a:rPr>
              <a:t> (novi proizvodi) dok </a:t>
            </a:r>
            <a:r>
              <a:rPr lang="hr-HR" i="1" u="sng" dirty="0" smtClean="0">
                <a:solidFill>
                  <a:prstClr val="white"/>
                </a:solidFill>
                <a:latin typeface="+mj-lt"/>
              </a:rPr>
              <a:t>tijek novca uvijek ostaje isti</a:t>
            </a:r>
            <a:r>
              <a:rPr lang="hr-HR" i="1" dirty="0" smtClean="0">
                <a:solidFill>
                  <a:prstClr val="white"/>
                </a:solidFill>
                <a:latin typeface="+mj-lt"/>
              </a:rPr>
              <a:t> (jer se novac ne uništava već iznova posreduje)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0" y="264638"/>
            <a:ext cx="9144000" cy="500066"/>
          </a:xfrm>
          <a:prstGeom prst="rect">
            <a:avLst/>
          </a:prstGeom>
        </p:spPr>
        <p:txBody>
          <a:bodyPr>
            <a:no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hr-HR" sz="3200" b="1" dirty="0" smtClean="0">
                <a:ln w="6350">
                  <a:noFill/>
                </a:ln>
                <a:solidFill>
                  <a:srgbClr val="FFC000"/>
                </a:solidFill>
                <a:effectLst>
                  <a:outerShdw blurRad="114300" dist="101600" dir="2700000" algn="tl" rotWithShape="0">
                    <a:srgbClr val="000000">
                      <a:alpha val="40000"/>
                    </a:srgbClr>
                  </a:outerShdw>
                </a:effectLst>
              </a:rPr>
              <a:t>KRUŽNI TIJEK EKONOMSKIH AKTIVNOSTI U GOSP.</a:t>
            </a:r>
            <a:endParaRPr lang="hr-HR" sz="3200" b="1" dirty="0">
              <a:ln w="6350">
                <a:noFill/>
              </a:ln>
              <a:solidFill>
                <a:srgbClr val="FFC000"/>
              </a:solidFill>
              <a:effectLst>
                <a:innerShdw blurRad="63500" dist="50800" dir="10800000">
                  <a:prstClr val="black">
                    <a:alpha val="50000"/>
                  </a:prstClr>
                </a:innerShdw>
              </a:effectLst>
              <a:cs typeface="Arial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75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115328" cy="868346"/>
          </a:xfrm>
        </p:spPr>
        <p:txBody>
          <a:bodyPr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4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EKONOMIJA</a:t>
            </a:r>
            <a:endParaRPr lang="hr-HR" sz="44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32" y="1000108"/>
            <a:ext cx="9001156" cy="5857892"/>
          </a:xfrm>
        </p:spPr>
        <p:txBody>
          <a:bodyPr>
            <a:normAutofit/>
          </a:bodyPr>
          <a:lstStyle/>
          <a:p>
            <a:pPr indent="-288000">
              <a:spcBef>
                <a:spcPts val="1200"/>
              </a:spcBef>
              <a:buFont typeface="Arial" pitchFamily="34" charset="0"/>
              <a:buChar char="−"/>
            </a:pPr>
            <a:r>
              <a:rPr lang="hr-HR" sz="2400" i="1" dirty="0" smtClean="0">
                <a:latin typeface="Calibri" pitchFamily="34" charset="0"/>
                <a:cs typeface="Calibri" pitchFamily="34" charset="0"/>
              </a:rPr>
              <a:t>primjer kako promjena jedne jedinice gospodarstva ili djela gospodarstva utječe na mnoge druge jedinice</a:t>
            </a:r>
          </a:p>
          <a:p>
            <a:pPr>
              <a:spcBef>
                <a:spcPts val="1200"/>
              </a:spcBef>
              <a:buFont typeface="Arial" pitchFamily="34" charset="0"/>
              <a:buChar char="−"/>
            </a:pPr>
            <a:endParaRPr lang="hr-HR" sz="2400" i="1" dirty="0" smtClean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5" name="Oval 4"/>
          <p:cNvSpPr/>
          <p:nvPr/>
        </p:nvSpPr>
        <p:spPr>
          <a:xfrm>
            <a:off x="1071538" y="6000768"/>
            <a:ext cx="428628" cy="428628"/>
          </a:xfrm>
          <a:prstGeom prst="ellipse">
            <a:avLst/>
          </a:prstGeom>
          <a:gradFill flip="none" rotWithShape="1">
            <a:gsLst>
              <a:gs pos="0">
                <a:srgbClr val="FFC000">
                  <a:shade val="30000"/>
                  <a:satMod val="115000"/>
                </a:srgbClr>
              </a:gs>
              <a:gs pos="50000">
                <a:srgbClr val="FFC000">
                  <a:shade val="67500"/>
                  <a:satMod val="115000"/>
                </a:srgbClr>
              </a:gs>
              <a:gs pos="100000">
                <a:srgbClr val="FFC000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7" name="Oval 6"/>
          <p:cNvSpPr/>
          <p:nvPr/>
        </p:nvSpPr>
        <p:spPr>
          <a:xfrm>
            <a:off x="1000100" y="4214818"/>
            <a:ext cx="428628" cy="428628"/>
          </a:xfrm>
          <a:prstGeom prst="ellipse">
            <a:avLst/>
          </a:prstGeom>
          <a:gradFill flip="none" rotWithShape="1">
            <a:gsLst>
              <a:gs pos="0">
                <a:schemeClr val="tx1">
                  <a:shade val="30000"/>
                  <a:satMod val="115000"/>
                </a:schemeClr>
              </a:gs>
              <a:gs pos="50000">
                <a:schemeClr val="tx1">
                  <a:shade val="67500"/>
                  <a:satMod val="115000"/>
                </a:schemeClr>
              </a:gs>
              <a:gs pos="100000">
                <a:schemeClr val="tx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8" name="Oval 7"/>
          <p:cNvSpPr/>
          <p:nvPr/>
        </p:nvSpPr>
        <p:spPr>
          <a:xfrm>
            <a:off x="1000100" y="3571876"/>
            <a:ext cx="428628" cy="428628"/>
          </a:xfrm>
          <a:prstGeom prst="ellipse">
            <a:avLst/>
          </a:prstGeom>
          <a:gradFill flip="none" rotWithShape="1">
            <a:gsLst>
              <a:gs pos="0">
                <a:schemeClr val="tx1">
                  <a:shade val="30000"/>
                  <a:satMod val="115000"/>
                </a:schemeClr>
              </a:gs>
              <a:gs pos="50000">
                <a:schemeClr val="tx1">
                  <a:shade val="67500"/>
                  <a:satMod val="115000"/>
                </a:schemeClr>
              </a:gs>
              <a:gs pos="100000">
                <a:schemeClr val="tx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9" name="Oval 8"/>
          <p:cNvSpPr/>
          <p:nvPr/>
        </p:nvSpPr>
        <p:spPr>
          <a:xfrm>
            <a:off x="1000100" y="2928934"/>
            <a:ext cx="428628" cy="428628"/>
          </a:xfrm>
          <a:prstGeom prst="ellipse">
            <a:avLst/>
          </a:prstGeom>
          <a:gradFill flip="none" rotWithShape="1">
            <a:gsLst>
              <a:gs pos="0">
                <a:schemeClr val="tx1">
                  <a:shade val="30000"/>
                  <a:satMod val="115000"/>
                </a:schemeClr>
              </a:gs>
              <a:gs pos="50000">
                <a:schemeClr val="tx1">
                  <a:shade val="67500"/>
                  <a:satMod val="115000"/>
                </a:schemeClr>
              </a:gs>
              <a:gs pos="100000">
                <a:schemeClr val="tx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0" name="Oval 9"/>
          <p:cNvSpPr/>
          <p:nvPr/>
        </p:nvSpPr>
        <p:spPr>
          <a:xfrm>
            <a:off x="1000100" y="2357430"/>
            <a:ext cx="428628" cy="428628"/>
          </a:xfrm>
          <a:prstGeom prst="ellipse">
            <a:avLst/>
          </a:prstGeom>
          <a:gradFill flip="none" rotWithShape="1">
            <a:gsLst>
              <a:gs pos="0">
                <a:schemeClr val="tx1">
                  <a:shade val="30000"/>
                  <a:satMod val="115000"/>
                </a:schemeClr>
              </a:gs>
              <a:gs pos="50000">
                <a:schemeClr val="tx1">
                  <a:shade val="67500"/>
                  <a:satMod val="115000"/>
                </a:schemeClr>
              </a:gs>
              <a:gs pos="100000">
                <a:schemeClr val="tx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7643834" y="4071942"/>
            <a:ext cx="428628" cy="428628"/>
          </a:xfrm>
          <a:prstGeom prst="ellipse">
            <a:avLst/>
          </a:prstGeom>
          <a:gradFill flip="none" rotWithShape="1">
            <a:gsLst>
              <a:gs pos="0">
                <a:schemeClr val="tx1">
                  <a:shade val="30000"/>
                  <a:satMod val="115000"/>
                </a:schemeClr>
              </a:gs>
              <a:gs pos="50000">
                <a:schemeClr val="tx1">
                  <a:shade val="67500"/>
                  <a:satMod val="115000"/>
                </a:schemeClr>
              </a:gs>
              <a:gs pos="100000">
                <a:schemeClr val="tx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7643834" y="3500438"/>
            <a:ext cx="428628" cy="428628"/>
          </a:xfrm>
          <a:prstGeom prst="ellipse">
            <a:avLst/>
          </a:prstGeom>
          <a:gradFill flip="none" rotWithShape="1">
            <a:gsLst>
              <a:gs pos="0">
                <a:schemeClr val="tx1">
                  <a:shade val="30000"/>
                  <a:satMod val="115000"/>
                </a:schemeClr>
              </a:gs>
              <a:gs pos="50000">
                <a:schemeClr val="tx1">
                  <a:shade val="67500"/>
                  <a:satMod val="115000"/>
                </a:schemeClr>
              </a:gs>
              <a:gs pos="100000">
                <a:schemeClr val="tx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7786710" y="1785926"/>
            <a:ext cx="428628" cy="428628"/>
          </a:xfrm>
          <a:prstGeom prst="ellipse">
            <a:avLst/>
          </a:prstGeom>
          <a:gradFill flip="none" rotWithShape="1">
            <a:gsLst>
              <a:gs pos="0">
                <a:srgbClr val="FFC000">
                  <a:shade val="30000"/>
                  <a:satMod val="115000"/>
                </a:srgbClr>
              </a:gs>
              <a:gs pos="50000">
                <a:srgbClr val="FFC000">
                  <a:shade val="67500"/>
                  <a:satMod val="115000"/>
                </a:srgbClr>
              </a:gs>
              <a:gs pos="100000">
                <a:srgbClr val="FFC000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>
              <a:latin typeface="Calibri" pitchFamily="34" charset="0"/>
              <a:cs typeface="Calibri" pitchFamily="34" charset="0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357158" y="5000636"/>
            <a:ext cx="1928826" cy="857256"/>
            <a:chOff x="357158" y="5000636"/>
            <a:chExt cx="1928826" cy="857256"/>
          </a:xfrm>
        </p:grpSpPr>
        <p:sp>
          <p:nvSpPr>
            <p:cNvPr id="11" name="Rectangle 10"/>
            <p:cNvSpPr/>
            <p:nvPr/>
          </p:nvSpPr>
          <p:spPr>
            <a:xfrm>
              <a:off x="357158" y="5000636"/>
              <a:ext cx="1928826" cy="85725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r-HR" dirty="0">
                <a:latin typeface="Calibri" pitchFamily="34" charset="0"/>
                <a:cs typeface="Calibri" pitchFamily="34" charset="0"/>
              </a:endParaRPr>
            </a:p>
          </p:txBody>
        </p:sp>
        <p:pic>
          <p:nvPicPr>
            <p:cNvPr id="15" name="Picture 14" descr="1360209468_hamburger.png"/>
            <p:cNvPicPr>
              <a:picLocks noChangeAspect="1"/>
            </p:cNvPicPr>
            <p:nvPr/>
          </p:nvPicPr>
          <p:blipFill>
            <a:blip r:embed="rId2" cstate="email"/>
            <a:stretch>
              <a:fillRect/>
            </a:stretch>
          </p:blipFill>
          <p:spPr>
            <a:xfrm>
              <a:off x="428596" y="5000636"/>
              <a:ext cx="857256" cy="857256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</p:grpSp>
      <p:grpSp>
        <p:nvGrpSpPr>
          <p:cNvPr id="21" name="Group 20"/>
          <p:cNvGrpSpPr/>
          <p:nvPr/>
        </p:nvGrpSpPr>
        <p:grpSpPr>
          <a:xfrm>
            <a:off x="6858016" y="2357430"/>
            <a:ext cx="1928826" cy="857256"/>
            <a:chOff x="6858016" y="2357430"/>
            <a:chExt cx="1928826" cy="857256"/>
          </a:xfrm>
        </p:grpSpPr>
        <p:sp>
          <p:nvSpPr>
            <p:cNvPr id="4" name="Rectangle 3"/>
            <p:cNvSpPr/>
            <p:nvPr/>
          </p:nvSpPr>
          <p:spPr>
            <a:xfrm>
              <a:off x="6858016" y="2357430"/>
              <a:ext cx="1928826" cy="857256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r-HR" dirty="0">
                <a:latin typeface="Calibri" pitchFamily="34" charset="0"/>
                <a:cs typeface="Calibri" pitchFamily="34" charset="0"/>
              </a:endParaRPr>
            </a:p>
          </p:txBody>
        </p:sp>
        <p:pic>
          <p:nvPicPr>
            <p:cNvPr id="16" name="Picture 15" descr="Ice cream.png"/>
            <p:cNvPicPr>
              <a:picLocks noChangeAspect="1"/>
            </p:cNvPicPr>
            <p:nvPr/>
          </p:nvPicPr>
          <p:blipFill>
            <a:blip r:embed="rId3" cstate="email"/>
            <a:stretch>
              <a:fillRect/>
            </a:stretch>
          </p:blipFill>
          <p:spPr>
            <a:xfrm>
              <a:off x="6858016" y="2357430"/>
              <a:ext cx="781064" cy="781064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</p:grpSp>
      <p:sp>
        <p:nvSpPr>
          <p:cNvPr id="17" name="Rectangle 16"/>
          <p:cNvSpPr/>
          <p:nvPr/>
        </p:nvSpPr>
        <p:spPr>
          <a:xfrm>
            <a:off x="1428728" y="5000636"/>
            <a:ext cx="785818" cy="8572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3600" b="1" dirty="0" smtClean="0">
                <a:solidFill>
                  <a:schemeClr val="bg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5</a:t>
            </a:r>
            <a:endParaRPr lang="hr-HR" sz="3600" b="1" dirty="0">
              <a:solidFill>
                <a:schemeClr val="bg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428728" y="5000636"/>
            <a:ext cx="785818" cy="8572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3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10</a:t>
            </a:r>
          </a:p>
        </p:txBody>
      </p:sp>
      <p:sp>
        <p:nvSpPr>
          <p:cNvPr id="19" name="Rectangle 18"/>
          <p:cNvSpPr/>
          <p:nvPr/>
        </p:nvSpPr>
        <p:spPr>
          <a:xfrm>
            <a:off x="7929586" y="2357430"/>
            <a:ext cx="785818" cy="857256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hr-HR" sz="36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5</a:t>
            </a:r>
          </a:p>
        </p:txBody>
      </p:sp>
      <p:sp>
        <p:nvSpPr>
          <p:cNvPr id="22" name="Rectangle 21"/>
          <p:cNvSpPr/>
          <p:nvPr/>
        </p:nvSpPr>
        <p:spPr>
          <a:xfrm>
            <a:off x="2571736" y="2143116"/>
            <a:ext cx="3929090" cy="4500594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pPr algn="ctr">
              <a:spcBef>
                <a:spcPts val="1800"/>
              </a:spcBef>
            </a:pPr>
            <a:r>
              <a:rPr lang="hr-HR" sz="3200" b="1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POSLJEDICE</a:t>
            </a:r>
            <a:endParaRPr lang="hr-HR" sz="2000" b="1" dirty="0" smtClean="0">
              <a:solidFill>
                <a:srgbClr val="FF0000"/>
              </a:solidFill>
              <a:latin typeface="Calibri" pitchFamily="34" charset="0"/>
              <a:cs typeface="Calibri" pitchFamily="34" charset="0"/>
            </a:endParaRPr>
          </a:p>
          <a:p>
            <a:pPr marL="144000" indent="-144000">
              <a:spcBef>
                <a:spcPts val="1800"/>
              </a:spcBef>
              <a:buFontTx/>
              <a:buChar char="-"/>
            </a:pPr>
            <a:r>
              <a:rPr lang="hr-HR" sz="2000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kiosk brze hrane </a:t>
            </a:r>
            <a:r>
              <a:rPr lang="hr-HR" sz="2000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kupuje manje </a:t>
            </a:r>
            <a:r>
              <a:rPr lang="hr-HR" sz="2000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kruha i salame, što </a:t>
            </a:r>
            <a:r>
              <a:rPr lang="hr-HR" sz="2000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smanjuje proizvodnju</a:t>
            </a:r>
            <a:r>
              <a:rPr lang="hr-HR" sz="2000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 kruha i salame, vodi </a:t>
            </a:r>
            <a:r>
              <a:rPr lang="hr-HR" sz="2000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manjim plaćama </a:t>
            </a:r>
            <a:r>
              <a:rPr lang="hr-HR" sz="2000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u tim djelatnostima i </a:t>
            </a:r>
            <a:r>
              <a:rPr lang="hr-HR" sz="2000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manjoj zaposlenosti</a:t>
            </a:r>
          </a:p>
          <a:p>
            <a:pPr marL="144000" indent="-144000">
              <a:spcBef>
                <a:spcPts val="1800"/>
              </a:spcBef>
              <a:buFontTx/>
              <a:buChar char="-"/>
            </a:pPr>
            <a:r>
              <a:rPr lang="hr-HR" sz="2000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štand sa sladoledom </a:t>
            </a:r>
            <a:r>
              <a:rPr lang="hr-HR" sz="2000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povećava prodaju</a:t>
            </a:r>
            <a:r>
              <a:rPr lang="hr-HR" sz="2000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, što dovodi do </a:t>
            </a:r>
            <a:r>
              <a:rPr lang="hr-HR" sz="2000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veće potražnje </a:t>
            </a:r>
            <a:r>
              <a:rPr lang="hr-HR" sz="2000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mlijeka i </a:t>
            </a:r>
            <a:r>
              <a:rPr lang="hr-HR" sz="2000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porastu plaća </a:t>
            </a:r>
            <a:r>
              <a:rPr lang="hr-HR" sz="2000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i </a:t>
            </a:r>
            <a:r>
              <a:rPr lang="hr-HR" sz="2000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zaposlenosti</a:t>
            </a:r>
            <a:r>
              <a:rPr lang="hr-HR" sz="2000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 radnika u mliječnoj industriji</a:t>
            </a:r>
            <a:endParaRPr lang="hr-HR" sz="2000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5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25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75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25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4.07407E-6 C 0.04306 0.00301 0.08524 0.01436 0.1283 0.01829 C 0.13142 0.01875 0.14167 0.01968 0.14636 0.02292 C 0.15764 0.03125 0.14288 0.02547 0.1592 0.02987 C 0.16545 0.03334 0.17083 0.03843 0.17708 0.04121 C 0.18229 0.04653 0.18802 0.05 0.19323 0.05533 C 0.19827 0.06528 0.20243 0.06644 0.20955 0.07362 C 0.21146 0.07547 0.2125 0.07848 0.21441 0.08056 C 0.2158 0.08218 0.21736 0.0838 0.21945 0.08519 C 0.22292 0.09514 0.22587 0.09977 0.23229 0.10579 C 0.23594 0.11412 0.23715 0.11968 0.24202 0.12662 C 0.25087 0.16528 0.26042 0.20417 0.26476 0.24422 C 0.26649 0.25949 0.26632 0.27848 0.27136 0.2926 C 0.27309 0.29769 0.27778 0.30649 0.27778 0.30672 C 0.28316 0.33033 0.29306 0.3625 0.30538 0.38033 C 0.30677 0.38218 0.30886 0.38287 0.31024 0.38496 C 0.31215 0.38774 0.31302 0.39167 0.31511 0.39422 C 0.32292 0.40371 0.32379 0.40186 0.33142 0.40787 C 0.33594 0.41135 0.33976 0.41621 0.34445 0.41945 C 0.34896 0.42269 0.35903 0.42639 0.35903 0.42662 C 0.37014 0.43681 0.38472 0.44399 0.39809 0.44699 C 0.44149 0.46991 0.4941 0.46621 0.53941 0.46783 C 0.56597 0.46713 0.59236 0.46713 0.61892 0.46551 C 0.63854 0.46459 0.65573 0.45116 0.67413 0.44468 C 0.67952 0.43287 0.68889 0.42709 0.69688 0.41945 C 0.70452 0.41204 0.70851 0.40047 0.71476 0.39167 C 0.71702 0.38218 0.72049 0.37223 0.72448 0.36412 C 0.72778 0.34977 0.72952 0.33797 0.72952 0.32269 " pathEditMode="relative" rAng="0" ptsTypes="fffffffffffffffffffffffffffA">
                                      <p:cBhvr>
                                        <p:cTn id="6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500" y="23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2000"/>
                            </p:stCondLst>
                            <p:childTnLst>
                              <p:par>
                                <p:cTn id="68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95 0.03264 C 0.05747 0.03449 0.05226 0.03125 0.09063 0.04329 C 0.09323 0.04537 0.09566 0.04815 0.09861 0.04977 C 0.10122 0.05116 0.10417 0.05023 0.10677 0.05186 C 0.11025 0.05394 0.11302 0.05764 0.11632 0.06042 C 0.11893 0.06273 0.12448 0.0669 0.12448 0.06713 C 0.13785 0.09398 0.12396 0.06783 0.13733 0.08843 C 0.1415 0.09468 0.14358 0.10301 0.14705 0.10996 C 0.15104 0.12686 0.16094 0.13866 0.16806 0.15301 C 0.17118 0.15949 0.1717 0.16574 0.17448 0.17223 C 0.18542 0.19792 0.19966 0.23148 0.22257 0.23889 C 0.22761 0.24537 0.23091 0.24908 0.23733 0.25186 C 0.24254 0.25672 0.24792 0.25834 0.25347 0.26273 C 0.26216 0.26968 0.27032 0.27824 0.27934 0.28426 C 0.28299 0.28681 0.28681 0.28843 0.29063 0.29051 C 0.29375 0.29213 0.30018 0.29491 0.30018 0.29514 C 0.30573 0.30232 0.30972 0.30278 0.31632 0.30787 C 0.32379 0.31366 0.33056 0.31991 0.33889 0.32292 C 0.34514 0.3338 0.35469 0.34074 0.36476 0.34445 C 0.37344 0.35186 0.38351 0.35579 0.39219 0.36366 C 0.39358 0.36505 0.39532 0.3669 0.39688 0.36806 C 0.40018 0.36991 0.40677 0.37223 0.40677 0.37246 C 0.41424 0.37917 0.42222 0.38033 0.43073 0.38311 C 0.43837 0.38959 0.44532 0.39051 0.4533 0.39375 C 0.4717 0.40139 0.48334 0.40741 0.50347 0.41111 C 0.52795 0.42084 0.55261 0.42153 0.57761 0.42824 C 0.61719 0.42686 0.63559 0.42778 0.66806 0.4176 C 0.67448 0.41158 0.68125 0.40926 0.68889 0.40672 C 0.69497 0.39861 0.69722 0.39954 0.70504 0.39607 C 0.70834 0.39306 0.71146 0.39028 0.71476 0.38727 C 0.71632 0.38588 0.71962 0.38311 0.71962 0.38334 C 0.73021 0.36158 0.72761 0.36412 0.72761 0.33148 " pathEditMode="relative" rAng="0" ptsTypes="fffffffffffffffffffffffffffffffA">
                                      <p:cBhvr>
                                        <p:cTn id="69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600" y="19700"/>
                                    </p:animMotion>
                                  </p:childTnLst>
                                </p:cTn>
                              </p:par>
                              <p:par>
                                <p:cTn id="70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1423 -0.00579 0.03698 0.00208 0.0526 0.00347 C 0.09201 0.01019 0.07361 0.00718 0.10781 0.01227 C 0.12812 0.01898 0.14896 0.02384 0.16979 0.02639 C 0.22812 0.0419 0.28663 0.05995 0.34201 0.08958 C 0.36146 0.1 0.37986 0.11227 0.39861 0.12454 C 0.41232 0.13357 0.42708 0.13982 0.4408 0.14907 C 0.45677 0.15972 0.47257 0.1713 0.48941 0.17894 C 0.49861 0.18912 0.5085 0.19514 0.5184 0.20347 C 0.52708 0.21088 0.5335 0.21829 0.5434 0.22292 C 0.54514 0.22454 0.5467 0.22662 0.54861 0.22801 C 0.54982 0.22894 0.55156 0.2287 0.5526 0.22986 C 0.55382 0.23125 0.55399 0.2338 0.55521 0.23519 C 0.5585 0.23866 0.56701 0.24028 0.56701 0.24028 C 0.57083 0.24537 0.57552 0.25232 0.58021 0.2544 C 0.58159 0.25671 0.58246 0.25949 0.5842 0.26134 C 0.58524 0.2625 0.58715 0.26204 0.58819 0.26319 C 0.61284 0.29051 0.59201 0.27199 0.60399 0.28241 C 0.60486 0.28426 0.60538 0.28634 0.60659 0.28773 C 0.60764 0.28889 0.60955 0.28819 0.61059 0.28958 C 0.61198 0.29144 0.61198 0.29444 0.61319 0.29653 C 0.61597 0.30093 0.62135 0.30556 0.625 0.3088 C 0.62725 0.31898 0.63993 0.33032 0.64739 0.33333 C 0.65 0.33565 0.65416 0.33634 0.65521 0.34028 C 0.65573 0.34213 0.65555 0.34421 0.65659 0.3456 C 0.65781 0.34722 0.66649 0.35185 0.6684 0.35255 C 0.67222 0.3581 0.68489 0.36435 0.6908 0.36667 C 0.70521 0.36551 0.70868 0.36806 0.7184 0.35972 C 0.72031 0.35579 0.72326 0.35301 0.725 0.34907 C 0.72587 0.34699 0.72552 0.34421 0.72621 0.34213 C 0.72691 0.34005 0.72812 0.33866 0.72899 0.33681 C 0.73021 0.32986 0.73159 0.32477 0.73159 0.31759 " pathEditMode="relative" ptsTypes="fffffffffffffffffffffffffffffffA">
                                      <p:cBhvr>
                                        <p:cTn id="71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25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250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7" grpId="0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2" grpId="0" animBg="1"/>
      <p:bldP spid="13" grpId="0" animBg="1"/>
      <p:bldP spid="14" grpId="0" animBg="1"/>
      <p:bldP spid="17" grpId="0" uiExpand="1" build="allAtOnce" animBg="1"/>
      <p:bldP spid="18" grpId="0" uiExpand="1" build="allAtOnce" animBg="1"/>
      <p:bldP spid="19" grpId="0" uiExpand="1" build="allAtOnce" animBg="1"/>
      <p:bldP spid="22" grpId="0" uiExpand="1" build="p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Elbow Connector 12"/>
          <p:cNvCxnSpPr>
            <a:stCxn id="8" idx="2"/>
            <a:endCxn id="9" idx="2"/>
          </p:cNvCxnSpPr>
          <p:nvPr/>
        </p:nvCxnSpPr>
        <p:spPr>
          <a:xfrm rot="5400000">
            <a:off x="4679157" y="797229"/>
            <a:ext cx="1588" cy="6072230"/>
          </a:xfrm>
          <a:prstGeom prst="bentConnector3">
            <a:avLst>
              <a:gd name="adj1" fmla="val 103820498"/>
            </a:avLst>
          </a:prstGeom>
          <a:ln w="57150">
            <a:solidFill>
              <a:srgbClr val="92D050"/>
            </a:solidFill>
            <a:headEnd type="none" w="med" len="med"/>
            <a:tailEnd type="arrow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/>
          <p:nvPr/>
        </p:nvCxnSpPr>
        <p:spPr>
          <a:xfrm rot="16200000" flipH="1">
            <a:off x="4679157" y="1404452"/>
            <a:ext cx="1588" cy="4857784"/>
          </a:xfrm>
          <a:prstGeom prst="bentConnector3">
            <a:avLst>
              <a:gd name="adj1" fmla="val 49406753"/>
            </a:avLst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/>
          <p:cNvCxnSpPr/>
          <p:nvPr/>
        </p:nvCxnSpPr>
        <p:spPr>
          <a:xfrm rot="16200000" flipV="1">
            <a:off x="4679157" y="547196"/>
            <a:ext cx="1588" cy="4857784"/>
          </a:xfrm>
          <a:prstGeom prst="bentConnector3">
            <a:avLst>
              <a:gd name="adj1" fmla="val 42537041"/>
            </a:avLst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9" idx="0"/>
            <a:endCxn id="8" idx="0"/>
          </p:cNvCxnSpPr>
          <p:nvPr/>
        </p:nvCxnSpPr>
        <p:spPr>
          <a:xfrm rot="5400000" flipH="1" flipV="1">
            <a:off x="4679157" y="-60027"/>
            <a:ext cx="1588" cy="6072230"/>
          </a:xfrm>
          <a:prstGeom prst="bentConnector3">
            <a:avLst>
              <a:gd name="adj1" fmla="val 84792533"/>
            </a:avLst>
          </a:prstGeom>
          <a:ln w="57150">
            <a:solidFill>
              <a:srgbClr val="92D050"/>
            </a:solidFill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4283176" y="5131370"/>
            <a:ext cx="746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r-H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novac</a:t>
            </a:r>
            <a:endParaRPr lang="hr-H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894576" y="4286256"/>
            <a:ext cx="1523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r-H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dobra i usluge</a:t>
            </a:r>
            <a:endParaRPr lang="hr-H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214678" y="1988098"/>
            <a:ext cx="30043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r-H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zemlja, rad, financijski kapital</a:t>
            </a:r>
            <a:endParaRPr lang="hr-H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428860" y="1285860"/>
            <a:ext cx="4403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r-H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novac (renta, nadnice, plaća, kamate, profit)</a:t>
            </a:r>
            <a:endParaRPr lang="hr-H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500826" y="2976088"/>
            <a:ext cx="2428892" cy="857256"/>
          </a:xfrm>
          <a:prstGeom prst="rect">
            <a:avLst/>
          </a:prstGeom>
          <a:solidFill>
            <a:srgbClr val="C00000"/>
          </a:solidFill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KUĆANSTVA</a:t>
            </a:r>
            <a:endParaRPr lang="hr-HR" sz="24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28596" y="2976088"/>
            <a:ext cx="2428892" cy="857256"/>
          </a:xfrm>
          <a:prstGeom prst="rect">
            <a:avLst/>
          </a:prstGeom>
          <a:solidFill>
            <a:srgbClr val="002060"/>
          </a:solidFill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POSLOVNE ORGANIZACIJE</a:t>
            </a: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0" y="264638"/>
            <a:ext cx="9144000" cy="500066"/>
          </a:xfrm>
          <a:prstGeom prst="rect">
            <a:avLst/>
          </a:prstGeom>
        </p:spPr>
        <p:txBody>
          <a:bodyPr>
            <a:no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hr-HR" sz="3200" b="1" i="0" u="none" strike="noStrike" kern="1200" cap="none" spc="0" normalizeH="0" baseline="0" noProof="0" dirty="0" smtClean="0">
                <a:ln w="6350">
                  <a:noFill/>
                </a:ln>
                <a:solidFill>
                  <a:srgbClr val="FFC000"/>
                </a:solidFill>
                <a:effectLst>
                  <a:outerShdw blurRad="114300" dist="10160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KRUŽNI TIJEK EKONOMSKIH AKTIVNOSTI U GOSP.</a:t>
            </a:r>
            <a:endParaRPr kumimoji="0" lang="hr-HR" sz="3200" b="1" i="0" u="none" strike="noStrike" kern="1200" cap="none" spc="0" normalizeH="0" baseline="0" noProof="0" dirty="0">
              <a:ln w="6350">
                <a:noFill/>
              </a:ln>
              <a:solidFill>
                <a:srgbClr val="FFC000"/>
              </a:solidFill>
              <a:effectLst>
                <a:innerShdw blurRad="63500" dist="50800" dir="10800000">
                  <a:prstClr val="black">
                    <a:alpha val="50000"/>
                  </a:prstClr>
                </a:innerShdw>
              </a:effectLst>
              <a:uLnTx/>
              <a:uFillTx/>
              <a:latin typeface="+mj-lt"/>
              <a:ea typeface="+mj-ea"/>
              <a:cs typeface="Arial" pitchFamily="34" charset="0"/>
            </a:endParaRPr>
          </a:p>
        </p:txBody>
      </p:sp>
      <p:sp>
        <p:nvSpPr>
          <p:cNvPr id="45" name="Rounded Rectangular Callout 44"/>
          <p:cNvSpPr/>
          <p:nvPr/>
        </p:nvSpPr>
        <p:spPr>
          <a:xfrm>
            <a:off x="571472" y="5357826"/>
            <a:ext cx="2928958" cy="1296000"/>
          </a:xfrm>
          <a:prstGeom prst="wedgeRoundRectCallout">
            <a:avLst>
              <a:gd name="adj1" fmla="val 47055"/>
              <a:gd name="adj2" fmla="val -107320"/>
              <a:gd name="adj3" fmla="val 16667"/>
            </a:avLst>
          </a:prstGeom>
          <a:solidFill>
            <a:srgbClr val="C00000"/>
          </a:solidFill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52000" indent="-252000" algn="ctr"/>
            <a:r>
              <a:rPr lang="hr-HR" sz="28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TIJEK DOBARA</a:t>
            </a:r>
          </a:p>
          <a:p>
            <a:pPr marL="252000" indent="-252000" algn="ctr"/>
            <a:r>
              <a:rPr lang="it-IT" sz="2000" b="1" i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mijenja</a:t>
            </a:r>
            <a:r>
              <a:rPr lang="it-IT" sz="2000" i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hr-HR" sz="2000" b="1" i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 </a:t>
            </a:r>
          </a:p>
          <a:p>
            <a:pPr marL="252000" indent="-252000" algn="ctr"/>
            <a:r>
              <a:rPr lang="it-IT" sz="2000" i="1" smtClean="0">
                <a:solidFill>
                  <a:schemeClr val="tx1"/>
                </a:solidFill>
              </a:rPr>
              <a:t>(novi proizvodi)</a:t>
            </a:r>
            <a:endParaRPr lang="hr-HR" sz="2000" b="1" i="1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6" name="Rounded Rectangular Callout 45"/>
          <p:cNvSpPr/>
          <p:nvPr/>
        </p:nvSpPr>
        <p:spPr>
          <a:xfrm>
            <a:off x="5357818" y="3671562"/>
            <a:ext cx="3643306" cy="1200434"/>
          </a:xfrm>
          <a:prstGeom prst="wedgeRoundRectCallout">
            <a:avLst>
              <a:gd name="adj1" fmla="val -36825"/>
              <a:gd name="adj2" fmla="val 97641"/>
              <a:gd name="adj3" fmla="val 16667"/>
            </a:avLst>
          </a:prstGeom>
          <a:solidFill>
            <a:srgbClr val="35961A"/>
          </a:solidFill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52000" indent="-252000" algn="ctr"/>
            <a:r>
              <a:rPr lang="hr-HR" sz="28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TIJEK NOVCA</a:t>
            </a:r>
          </a:p>
          <a:p>
            <a:pPr marL="252000" indent="-252000" algn="ctr"/>
            <a:r>
              <a:rPr lang="hr-HR" sz="2000" b="1" i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ostaje isti </a:t>
            </a:r>
            <a:r>
              <a:rPr lang="hr-HR" sz="2000" i="1" dirty="0" smtClean="0">
                <a:solidFill>
                  <a:schemeClr val="tx1"/>
                </a:solidFill>
              </a:rPr>
              <a:t>jer se novac ne uništava već iznova posreduje</a:t>
            </a:r>
            <a:endParaRPr lang="hr-HR" sz="2000" b="1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250"/>
                                        <p:tgtEl>
                                          <p:spTgt spid="4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5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50"/>
                                        <p:tgtEl>
                                          <p:spTgt spid="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50"/>
                                        <p:tgtEl>
                                          <p:spTgt spid="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50"/>
                            </p:stCondLst>
                            <p:childTnLst>
                              <p:par>
                                <p:cTn id="5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250"/>
                                        <p:tgtEl>
                                          <p:spTgt spid="4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25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50"/>
                                        <p:tgtEl>
                                          <p:spTgt spid="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build="allAtOnce"/>
      <p:bldP spid="36" grpId="0" build="allAtOnce"/>
      <p:bldP spid="39" grpId="0" build="allAtOnce"/>
      <p:bldP spid="40" grpId="0" build="allAtOnce"/>
      <p:bldP spid="8" grpId="0" animBg="1"/>
      <p:bldP spid="9" grpId="0" animBg="1"/>
      <p:bldP spid="45" grpId="0" uiExpand="1" build="allAtOnce" animBg="1"/>
      <p:bldP spid="46" grpId="0" uiExpand="1" build="allAtOnce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Elbow Connector 12"/>
          <p:cNvCxnSpPr>
            <a:stCxn id="8" idx="2"/>
            <a:endCxn id="9" idx="2"/>
          </p:cNvCxnSpPr>
          <p:nvPr/>
        </p:nvCxnSpPr>
        <p:spPr>
          <a:xfrm rot="5400000">
            <a:off x="4679157" y="2297427"/>
            <a:ext cx="1588" cy="6072230"/>
          </a:xfrm>
          <a:prstGeom prst="bentConnector3">
            <a:avLst>
              <a:gd name="adj1" fmla="val 65158396"/>
            </a:avLst>
          </a:prstGeom>
          <a:ln w="57150">
            <a:solidFill>
              <a:srgbClr val="92D050"/>
            </a:solidFill>
            <a:headEnd type="none" w="med" len="med"/>
            <a:tailEnd type="arrow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/>
          <p:nvPr/>
        </p:nvCxnSpPr>
        <p:spPr>
          <a:xfrm rot="16200000" flipH="1">
            <a:off x="4679157" y="2904650"/>
            <a:ext cx="1588" cy="4857784"/>
          </a:xfrm>
          <a:prstGeom prst="bentConnector3">
            <a:avLst>
              <a:gd name="adj1" fmla="val 31309645"/>
            </a:avLst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/>
          <p:cNvCxnSpPr/>
          <p:nvPr/>
        </p:nvCxnSpPr>
        <p:spPr>
          <a:xfrm rot="16200000" flipV="1">
            <a:off x="4679157" y="2047394"/>
            <a:ext cx="1588" cy="4857784"/>
          </a:xfrm>
          <a:prstGeom prst="bentConnector3">
            <a:avLst>
              <a:gd name="adj1" fmla="val 21972047"/>
            </a:avLst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9" idx="0"/>
            <a:endCxn id="8" idx="0"/>
          </p:cNvCxnSpPr>
          <p:nvPr/>
        </p:nvCxnSpPr>
        <p:spPr>
          <a:xfrm rot="5400000" flipH="1" flipV="1">
            <a:off x="4679157" y="1440171"/>
            <a:ext cx="1588" cy="6072230"/>
          </a:xfrm>
          <a:prstGeom prst="bentConnector3">
            <a:avLst>
              <a:gd name="adj1" fmla="val 56824199"/>
            </a:avLst>
          </a:prstGeom>
          <a:ln w="57150">
            <a:solidFill>
              <a:srgbClr val="92D050"/>
            </a:solidFill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4283176" y="6060064"/>
            <a:ext cx="746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r-H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novac</a:t>
            </a:r>
            <a:endParaRPr lang="hr-H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894576" y="5476418"/>
            <a:ext cx="1523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r-H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dobra i usluge</a:t>
            </a:r>
            <a:endParaRPr lang="hr-H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154213" y="3774048"/>
            <a:ext cx="30043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r-H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zemlja, rad, financijski kapital</a:t>
            </a:r>
            <a:endParaRPr lang="hr-H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454759" y="3214686"/>
            <a:ext cx="4403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r-H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novac (renta, nadnice, plaća, kamate, profit)</a:t>
            </a:r>
            <a:endParaRPr lang="hr-H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500826" y="4476286"/>
            <a:ext cx="2428892" cy="857256"/>
          </a:xfrm>
          <a:prstGeom prst="rect">
            <a:avLst/>
          </a:prstGeom>
          <a:solidFill>
            <a:srgbClr val="CC0000"/>
          </a:solidFill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KUĆANSTVA</a:t>
            </a:r>
            <a:endParaRPr lang="hr-HR" sz="24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28596" y="4476286"/>
            <a:ext cx="2428892" cy="857256"/>
          </a:xfrm>
          <a:prstGeom prst="rect">
            <a:avLst/>
          </a:prstGeom>
          <a:solidFill>
            <a:srgbClr val="002060"/>
          </a:solidFill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POSLOVNE ORGANIZACIJE</a:t>
            </a: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0" y="192630"/>
            <a:ext cx="9144000" cy="500066"/>
          </a:xfrm>
          <a:prstGeom prst="rect">
            <a:avLst/>
          </a:prstGeom>
        </p:spPr>
        <p:txBody>
          <a:bodyPr>
            <a:no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hr-HR" sz="2800" b="1" i="0" u="none" strike="noStrike" kern="1200" cap="none" spc="0" normalizeH="0" baseline="0" noProof="0" dirty="0" smtClean="0">
                <a:ln w="6350">
                  <a:noFill/>
                </a:ln>
                <a:solidFill>
                  <a:srgbClr val="FFC000"/>
                </a:solidFill>
                <a:effectLst>
                  <a:outerShdw blurRad="114300" dist="10160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KRUŽNI TIJEK EKONOMSKIH AKTIVNOSTI U GOSPODARSTVU</a:t>
            </a:r>
            <a:endParaRPr kumimoji="0" lang="hr-HR" sz="2800" b="1" i="0" u="none" strike="noStrike" kern="1200" cap="none" spc="0" normalizeH="0" baseline="0" noProof="0" dirty="0">
              <a:ln w="6350">
                <a:noFill/>
              </a:ln>
              <a:solidFill>
                <a:srgbClr val="FFC000"/>
              </a:solidFill>
              <a:effectLst>
                <a:innerShdw blurRad="63500" dist="50800" dir="10800000">
                  <a:prstClr val="black">
                    <a:alpha val="50000"/>
                  </a:prstClr>
                </a:innerShdw>
              </a:effectLst>
              <a:uLnTx/>
              <a:uFillTx/>
              <a:latin typeface="+mj-lt"/>
              <a:ea typeface="+mj-ea"/>
              <a:cs typeface="Arial" pitchFamily="34" charset="0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>
            <a:off x="71438" y="642918"/>
            <a:ext cx="9001156" cy="1588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1714480" y="928670"/>
            <a:ext cx="5929354" cy="612000"/>
          </a:xfrm>
          <a:prstGeom prst="rect">
            <a:avLst/>
          </a:prstGeom>
          <a:solidFill>
            <a:srgbClr val="06520A"/>
          </a:solidFill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TEMELJNI EKONOMSKI SUBJEKTI NA TRŽIŠTU</a:t>
            </a:r>
            <a:endParaRPr lang="hr-H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cxnSp>
        <p:nvCxnSpPr>
          <p:cNvPr id="28" name="Shape 27"/>
          <p:cNvCxnSpPr>
            <a:stCxn id="21" idx="3"/>
          </p:cNvCxnSpPr>
          <p:nvPr/>
        </p:nvCxnSpPr>
        <p:spPr>
          <a:xfrm>
            <a:off x="7643834" y="1234670"/>
            <a:ext cx="500066" cy="3194462"/>
          </a:xfrm>
          <a:prstGeom prst="bentConnector2">
            <a:avLst/>
          </a:prstGeom>
          <a:ln w="57150">
            <a:solidFill>
              <a:schemeClr val="tx1"/>
            </a:solidFill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hape 30"/>
          <p:cNvCxnSpPr>
            <a:stCxn id="21" idx="1"/>
          </p:cNvCxnSpPr>
          <p:nvPr/>
        </p:nvCxnSpPr>
        <p:spPr>
          <a:xfrm rot="10800000" flipV="1">
            <a:off x="1285852" y="1234670"/>
            <a:ext cx="428628" cy="3194460"/>
          </a:xfrm>
          <a:prstGeom prst="bentConnector2">
            <a:avLst/>
          </a:prstGeom>
          <a:ln w="57150">
            <a:solidFill>
              <a:schemeClr val="tx1"/>
            </a:solidFill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Line Callout 2 31"/>
          <p:cNvSpPr/>
          <p:nvPr/>
        </p:nvSpPr>
        <p:spPr>
          <a:xfrm>
            <a:off x="972000" y="1763668"/>
            <a:ext cx="3600000" cy="1368000"/>
          </a:xfrm>
          <a:prstGeom prst="borderCallout2">
            <a:avLst>
              <a:gd name="adj1" fmla="val 47579"/>
              <a:gd name="adj2" fmla="val 1074"/>
              <a:gd name="adj3" fmla="val 47907"/>
              <a:gd name="adj4" fmla="val -6956"/>
              <a:gd name="adj5" fmla="val 192147"/>
              <a:gd name="adj6" fmla="val -6824"/>
            </a:avLst>
          </a:prstGeom>
          <a:solidFill>
            <a:schemeClr val="tx1"/>
          </a:solidFill>
          <a:ln w="57150">
            <a:solidFill>
              <a:schemeClr val="tx1"/>
            </a:solidFill>
            <a:headEnd type="non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marL="252000" indent="-252000"/>
            <a:r>
              <a:rPr lang="hr-HR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</a:t>
            </a:r>
            <a:r>
              <a:rPr lang="hr-HR" sz="2600" b="1" dirty="0" smtClean="0">
                <a:solidFill>
                  <a:srgbClr val="FF0000"/>
                </a:solidFill>
              </a:rPr>
              <a:t>NOSITELJ PROIZVODNJE </a:t>
            </a:r>
            <a:r>
              <a:rPr lang="hr-HR" sz="2000" dirty="0" smtClean="0">
                <a:solidFill>
                  <a:schemeClr val="bg1"/>
                </a:solidFill>
              </a:rPr>
              <a:t>dobara i usluga </a:t>
            </a:r>
            <a:r>
              <a:rPr lang="hr-HR" sz="2000" i="1" dirty="0" smtClean="0">
                <a:solidFill>
                  <a:schemeClr val="bg1"/>
                </a:solidFill>
              </a:rPr>
              <a:t>(kako bi proizvodili moraju </a:t>
            </a:r>
            <a:r>
              <a:rPr lang="hr-HR" sz="2000" b="1" i="1" dirty="0" smtClean="0">
                <a:solidFill>
                  <a:schemeClr val="bg1"/>
                </a:solidFill>
              </a:rPr>
              <a:t>kupovati činitelje proizvodnje</a:t>
            </a:r>
            <a:r>
              <a:rPr lang="hr-HR" sz="2000" i="1" dirty="0" smtClean="0">
                <a:solidFill>
                  <a:schemeClr val="bg1"/>
                </a:solidFill>
              </a:rPr>
              <a:t>)</a:t>
            </a:r>
            <a:endParaRPr lang="hr-HR" sz="2000" b="1" i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4" name="Line Callout 2 33"/>
          <p:cNvSpPr/>
          <p:nvPr/>
        </p:nvSpPr>
        <p:spPr>
          <a:xfrm>
            <a:off x="4714876" y="1763668"/>
            <a:ext cx="3600000" cy="1368000"/>
          </a:xfrm>
          <a:prstGeom prst="borderCallout2">
            <a:avLst>
              <a:gd name="adj1" fmla="val 50947"/>
              <a:gd name="adj2" fmla="val 99409"/>
              <a:gd name="adj3" fmla="val 50978"/>
              <a:gd name="adj4" fmla="val 106162"/>
              <a:gd name="adj5" fmla="val 194790"/>
              <a:gd name="adj6" fmla="val 105864"/>
            </a:avLst>
          </a:prstGeom>
          <a:solidFill>
            <a:schemeClr val="tx1"/>
          </a:solidFill>
          <a:ln w="57150">
            <a:solidFill>
              <a:schemeClr val="tx1"/>
            </a:solidFill>
            <a:headEnd type="non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marL="252000" indent="-252000"/>
            <a:r>
              <a:rPr lang="pl-PL" sz="2400" b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</a:t>
            </a:r>
            <a:r>
              <a:rPr lang="pl-PL" sz="2600" b="1" smtClean="0">
                <a:solidFill>
                  <a:srgbClr val="FF0000"/>
                </a:solidFill>
              </a:rPr>
              <a:t>NOSITELJ POTRAŽNJE </a:t>
            </a:r>
            <a:r>
              <a:rPr lang="pl-PL" sz="2000" smtClean="0">
                <a:solidFill>
                  <a:schemeClr val="bg1"/>
                </a:solidFill>
              </a:rPr>
              <a:t>dobara i usluga </a:t>
            </a:r>
            <a:r>
              <a:rPr lang="pl-PL" sz="2000" i="1" smtClean="0">
                <a:solidFill>
                  <a:schemeClr val="bg1"/>
                </a:solidFill>
              </a:rPr>
              <a:t>(</a:t>
            </a:r>
            <a:r>
              <a:rPr lang="pl-PL" sz="2000" b="1" i="1" smtClean="0">
                <a:solidFill>
                  <a:schemeClr val="bg1"/>
                </a:solidFill>
              </a:rPr>
              <a:t>pr</a:t>
            </a:r>
            <a:r>
              <a:rPr lang="hr-HR" sz="2000" b="1" i="1" dirty="0" smtClean="0">
                <a:solidFill>
                  <a:schemeClr val="bg1"/>
                </a:solidFill>
              </a:rPr>
              <a:t>odaju činitelje proizvodnje</a:t>
            </a:r>
            <a:r>
              <a:rPr lang="hr-HR" sz="2000" i="1" dirty="0" smtClean="0">
                <a:solidFill>
                  <a:schemeClr val="bg1"/>
                </a:solidFill>
              </a:rPr>
              <a:t> (rad i dr.) a </a:t>
            </a:r>
            <a:r>
              <a:rPr lang="hr-HR" sz="2000" b="1" i="1" dirty="0" smtClean="0">
                <a:solidFill>
                  <a:schemeClr val="bg1"/>
                </a:solidFill>
              </a:rPr>
              <a:t>kupuju</a:t>
            </a:r>
            <a:r>
              <a:rPr lang="hr-HR" sz="2000" i="1" dirty="0" smtClean="0">
                <a:solidFill>
                  <a:schemeClr val="bg1"/>
                </a:solidFill>
              </a:rPr>
              <a:t> dobra i usluge)</a:t>
            </a:r>
          </a:p>
        </p:txBody>
      </p:sp>
      <p:sp>
        <p:nvSpPr>
          <p:cNvPr id="45" name="Rounded Rectangular Callout 44"/>
          <p:cNvSpPr/>
          <p:nvPr/>
        </p:nvSpPr>
        <p:spPr>
          <a:xfrm>
            <a:off x="642910" y="5429264"/>
            <a:ext cx="2928958" cy="1296000"/>
          </a:xfrm>
          <a:prstGeom prst="wedgeRoundRectCallout">
            <a:avLst>
              <a:gd name="adj1" fmla="val 62219"/>
              <a:gd name="adj2" fmla="val -148646"/>
              <a:gd name="adj3" fmla="val 16667"/>
            </a:avLst>
          </a:prstGeom>
          <a:solidFill>
            <a:srgbClr val="C00000"/>
          </a:solidFill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52000" indent="-252000" algn="ctr"/>
            <a:r>
              <a:rPr lang="hr-HR" sz="28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TIJEK DOBARA</a:t>
            </a:r>
          </a:p>
          <a:p>
            <a:pPr marL="252000" indent="-252000" algn="ctr"/>
            <a:r>
              <a:rPr lang="it-IT" sz="2000" b="1" i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mijenja</a:t>
            </a:r>
            <a:r>
              <a:rPr lang="it-IT" sz="2000" i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hr-HR" sz="2000" b="1" i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 </a:t>
            </a:r>
          </a:p>
          <a:p>
            <a:pPr marL="252000" indent="-252000" algn="ctr"/>
            <a:r>
              <a:rPr lang="it-IT" sz="2000" i="1" smtClean="0">
                <a:solidFill>
                  <a:schemeClr val="tx1"/>
                </a:solidFill>
              </a:rPr>
              <a:t>(novi proizvodi)</a:t>
            </a:r>
            <a:endParaRPr lang="hr-HR" sz="2000" b="1" i="1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6" name="Rounded Rectangular Callout 45"/>
          <p:cNvSpPr/>
          <p:nvPr/>
        </p:nvSpPr>
        <p:spPr>
          <a:xfrm>
            <a:off x="5357818" y="5429264"/>
            <a:ext cx="3636000" cy="1296000"/>
          </a:xfrm>
          <a:prstGeom prst="wedgeRoundRectCallout">
            <a:avLst>
              <a:gd name="adj1" fmla="val -63045"/>
              <a:gd name="adj2" fmla="val -191754"/>
              <a:gd name="adj3" fmla="val 16667"/>
            </a:avLst>
          </a:prstGeom>
          <a:solidFill>
            <a:srgbClr val="35961A"/>
          </a:solidFill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52000" indent="-252000" algn="ctr"/>
            <a:r>
              <a:rPr lang="hr-HR" sz="28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TIJEK NOVCA</a:t>
            </a:r>
          </a:p>
          <a:p>
            <a:pPr marL="252000" indent="-252000" algn="ctr"/>
            <a:r>
              <a:rPr lang="hr-HR" sz="2000" b="1" i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ostaje isti </a:t>
            </a:r>
            <a:r>
              <a:rPr lang="hr-HR" sz="2000" i="1" dirty="0" smtClean="0">
                <a:solidFill>
                  <a:schemeClr val="tx1"/>
                </a:solidFill>
              </a:rPr>
              <a:t>jer se novac ne uništava već iznova posreduje</a:t>
            </a:r>
            <a:endParaRPr lang="hr-HR" sz="2000" b="1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250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25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750"/>
                            </p:stCondLst>
                            <p:childTnLst>
                              <p:par>
                                <p:cTn id="2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250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2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250"/>
                                        <p:tgtEl>
                                          <p:spTgt spid="3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25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250"/>
                                        <p:tgtEl>
                                          <p:spTgt spid="3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750"/>
                            </p:stCondLst>
                            <p:childTnLst>
                              <p:par>
                                <p:cTn id="4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25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8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2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4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500"/>
                            </p:stCondLst>
                            <p:childTnLst>
                              <p:par>
                                <p:cTn id="9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4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build="allAtOnce"/>
      <p:bldP spid="36" grpId="0" build="allAtOnce"/>
      <p:bldP spid="39" grpId="0" build="allAtOnce"/>
      <p:bldP spid="40" grpId="0" build="allAtOnce"/>
      <p:bldP spid="8" grpId="0" build="allAtOnce" animBg="1"/>
      <p:bldP spid="9" grpId="0" build="allAtOnce" animBg="1"/>
      <p:bldP spid="21" grpId="0" build="allAtOnce" animBg="1"/>
      <p:bldP spid="32" grpId="0" build="allAtOnce" animBg="1"/>
      <p:bldP spid="34" grpId="0" build="allAtOnce" animBg="1"/>
      <p:bldP spid="45" grpId="0" build="allAtOnce" animBg="1"/>
      <p:bldP spid="46" grpId="0" build="allAtOnce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71"/>
          <p:cNvGrpSpPr/>
          <p:nvPr/>
        </p:nvGrpSpPr>
        <p:grpSpPr>
          <a:xfrm>
            <a:off x="2143901" y="3070484"/>
            <a:ext cx="5071305" cy="858584"/>
            <a:chOff x="1643041" y="2902479"/>
            <a:chExt cx="6073025" cy="1028178"/>
          </a:xfrm>
        </p:grpSpPr>
        <p:cxnSp>
          <p:nvCxnSpPr>
            <p:cNvPr id="73" name="Curved Connector 72"/>
            <p:cNvCxnSpPr/>
            <p:nvPr/>
          </p:nvCxnSpPr>
          <p:spPr>
            <a:xfrm rot="16200000" flipV="1">
              <a:off x="4679157" y="-132842"/>
              <a:ext cx="1588" cy="6072230"/>
            </a:xfrm>
            <a:prstGeom prst="curvedConnector3">
              <a:avLst>
                <a:gd name="adj1" fmla="val 154561887"/>
              </a:avLst>
            </a:prstGeom>
            <a:ln w="203200">
              <a:solidFill>
                <a:srgbClr val="C0000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urved Connector 73"/>
            <p:cNvCxnSpPr/>
            <p:nvPr/>
          </p:nvCxnSpPr>
          <p:spPr>
            <a:xfrm rot="16200000" flipH="1">
              <a:off x="4678362" y="893748"/>
              <a:ext cx="1588" cy="6072230"/>
            </a:xfrm>
            <a:prstGeom prst="curvedConnector3">
              <a:avLst>
                <a:gd name="adj1" fmla="val 154561887"/>
              </a:avLst>
            </a:prstGeom>
            <a:ln w="203200">
              <a:solidFill>
                <a:srgbClr val="C0000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TextBox 36"/>
          <p:cNvSpPr txBox="1"/>
          <p:nvPr/>
        </p:nvSpPr>
        <p:spPr>
          <a:xfrm>
            <a:off x="6848888" y="5572140"/>
            <a:ext cx="2108269" cy="10772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hr-HR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troškovi života</a:t>
            </a:r>
          </a:p>
          <a:p>
            <a:pPr algn="ctr">
              <a:spcBef>
                <a:spcPts val="1200"/>
              </a:spcBef>
            </a:pPr>
            <a:r>
              <a:rPr lang="hr-H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potražnja dobara </a:t>
            </a:r>
          </a:p>
          <a:p>
            <a:pPr algn="ctr"/>
            <a:r>
              <a:rPr lang="hr-H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i usluga</a:t>
            </a:r>
            <a:endParaRPr lang="hr-H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30042" y="5500702"/>
            <a:ext cx="2210862" cy="10772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hr-HR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prihodi od prodaje</a:t>
            </a:r>
          </a:p>
          <a:p>
            <a:pPr algn="ctr">
              <a:spcBef>
                <a:spcPts val="1200"/>
              </a:spcBef>
            </a:pPr>
            <a:r>
              <a:rPr lang="hr-H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ponuda dobara </a:t>
            </a:r>
          </a:p>
          <a:p>
            <a:pPr algn="ctr"/>
            <a:r>
              <a:rPr lang="hr-H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i usluga</a:t>
            </a:r>
            <a:endParaRPr lang="hr-H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30042" y="214290"/>
            <a:ext cx="2441694" cy="10772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>
              <a:spcBef>
                <a:spcPts val="1200"/>
              </a:spcBef>
            </a:pPr>
            <a:r>
              <a:rPr lang="hr-H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potražnja činitelja </a:t>
            </a:r>
            <a:br>
              <a:rPr lang="hr-H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</a:br>
            <a:r>
              <a:rPr lang="hr-H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proizvodnje</a:t>
            </a:r>
          </a:p>
          <a:p>
            <a:pPr algn="ctr">
              <a:spcBef>
                <a:spcPts val="1200"/>
              </a:spcBef>
            </a:pPr>
            <a:r>
              <a:rPr lang="hr-HR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troškovi proizvodnje</a:t>
            </a:r>
            <a:endParaRPr lang="hr-HR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6643702" y="214290"/>
            <a:ext cx="2313455" cy="10772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>
              <a:spcBef>
                <a:spcPts val="1200"/>
              </a:spcBef>
            </a:pPr>
            <a:r>
              <a:rPr lang="hr-H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ponuda činitelja </a:t>
            </a:r>
            <a:br>
              <a:rPr lang="hr-H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</a:br>
            <a:r>
              <a:rPr lang="hr-H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proizvodnje</a:t>
            </a:r>
          </a:p>
          <a:p>
            <a:pPr algn="ctr">
              <a:spcBef>
                <a:spcPts val="1200"/>
              </a:spcBef>
            </a:pPr>
            <a:r>
              <a:rPr lang="hr-HR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dohodak potrošača</a:t>
            </a:r>
            <a:endParaRPr lang="hr-HR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3" name="Group 75"/>
          <p:cNvGrpSpPr/>
          <p:nvPr/>
        </p:nvGrpSpPr>
        <p:grpSpPr>
          <a:xfrm>
            <a:off x="1643042" y="3071016"/>
            <a:ext cx="6072230" cy="859638"/>
            <a:chOff x="1643042" y="3071016"/>
            <a:chExt cx="6072230" cy="859638"/>
          </a:xfrm>
        </p:grpSpPr>
        <p:cxnSp>
          <p:nvCxnSpPr>
            <p:cNvPr id="32" name="Curved Connector 31"/>
            <p:cNvCxnSpPr/>
            <p:nvPr/>
          </p:nvCxnSpPr>
          <p:spPr>
            <a:xfrm rot="5400000" flipH="1" flipV="1">
              <a:off x="4678363" y="35695"/>
              <a:ext cx="1588" cy="6072230"/>
            </a:xfrm>
            <a:prstGeom prst="curvedConnector3">
              <a:avLst>
                <a:gd name="adj1" fmla="val 154561887"/>
              </a:avLst>
            </a:prstGeom>
            <a:ln w="203200">
              <a:solidFill>
                <a:srgbClr val="92D05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urved Connector 43"/>
            <p:cNvCxnSpPr/>
            <p:nvPr/>
          </p:nvCxnSpPr>
          <p:spPr>
            <a:xfrm rot="5400000">
              <a:off x="4678363" y="893745"/>
              <a:ext cx="1588" cy="6072230"/>
            </a:xfrm>
            <a:prstGeom prst="curvedConnector3">
              <a:avLst>
                <a:gd name="adj1" fmla="val 154561887"/>
              </a:avLst>
            </a:prstGeom>
            <a:ln w="203200">
              <a:solidFill>
                <a:srgbClr val="92D05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Rectangle 22"/>
          <p:cNvSpPr/>
          <p:nvPr/>
        </p:nvSpPr>
        <p:spPr>
          <a:xfrm>
            <a:off x="6500826" y="3071810"/>
            <a:ext cx="1214446" cy="857256"/>
          </a:xfrm>
          <a:prstGeom prst="rect">
            <a:avLst/>
          </a:prstGeom>
          <a:solidFill>
            <a:schemeClr val="accent4">
              <a:lumMod val="5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sz="20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1643042" y="3071810"/>
            <a:ext cx="1214446" cy="857256"/>
          </a:xfrm>
          <a:prstGeom prst="rect">
            <a:avLst/>
          </a:prstGeom>
          <a:solidFill>
            <a:schemeClr val="accent4">
              <a:lumMod val="5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sz="20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143240" y="500042"/>
            <a:ext cx="3000396" cy="500066"/>
          </a:xfrm>
          <a:prstGeom prst="rect">
            <a:avLst/>
          </a:prstGeom>
          <a:solidFill>
            <a:srgbClr val="C00000"/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tržište činitelja</a:t>
            </a:r>
            <a:endParaRPr lang="hr-HR" sz="20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143240" y="5929330"/>
            <a:ext cx="3000396" cy="500066"/>
          </a:xfrm>
          <a:prstGeom prst="rect">
            <a:avLst/>
          </a:prstGeom>
          <a:solidFill>
            <a:srgbClr val="C00000"/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tržište proizvoda</a:t>
            </a:r>
            <a:endParaRPr lang="hr-HR" sz="20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3" name="Elbow Connector 12"/>
          <p:cNvCxnSpPr>
            <a:stCxn id="8" idx="2"/>
            <a:endCxn id="9" idx="2"/>
          </p:cNvCxnSpPr>
          <p:nvPr/>
        </p:nvCxnSpPr>
        <p:spPr>
          <a:xfrm rot="5400000">
            <a:off x="4679157" y="892951"/>
            <a:ext cx="1588" cy="6072230"/>
          </a:xfrm>
          <a:prstGeom prst="bentConnector3">
            <a:avLst>
              <a:gd name="adj1" fmla="val 87888063"/>
            </a:avLst>
          </a:prstGeom>
          <a:ln w="57150">
            <a:solidFill>
              <a:srgbClr val="92D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stCxn id="24" idx="2"/>
            <a:endCxn id="23" idx="2"/>
          </p:cNvCxnSpPr>
          <p:nvPr/>
        </p:nvCxnSpPr>
        <p:spPr>
          <a:xfrm rot="16200000" flipH="1">
            <a:off x="4679157" y="1500174"/>
            <a:ext cx="1588" cy="4857784"/>
          </a:xfrm>
          <a:prstGeom prst="bentConnector3">
            <a:avLst>
              <a:gd name="adj1" fmla="val 45705115"/>
            </a:avLst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/>
          <p:cNvCxnSpPr>
            <a:stCxn id="23" idx="0"/>
            <a:endCxn id="24" idx="0"/>
          </p:cNvCxnSpPr>
          <p:nvPr/>
        </p:nvCxnSpPr>
        <p:spPr>
          <a:xfrm rot="16200000" flipV="1">
            <a:off x="4679157" y="642918"/>
            <a:ext cx="1588" cy="4857784"/>
          </a:xfrm>
          <a:prstGeom prst="bentConnector3">
            <a:avLst>
              <a:gd name="adj1" fmla="val 34852215"/>
            </a:avLst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9" idx="0"/>
            <a:endCxn id="8" idx="0"/>
          </p:cNvCxnSpPr>
          <p:nvPr/>
        </p:nvCxnSpPr>
        <p:spPr>
          <a:xfrm rot="5400000" flipH="1" flipV="1">
            <a:off x="4679157" y="35695"/>
            <a:ext cx="1588" cy="6072230"/>
          </a:xfrm>
          <a:prstGeom prst="bentConnector3">
            <a:avLst>
              <a:gd name="adj1" fmla="val 77280944"/>
            </a:avLst>
          </a:prstGeom>
          <a:ln w="57150">
            <a:solidFill>
              <a:srgbClr val="92D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4357065" y="4988494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r-H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novac</a:t>
            </a:r>
            <a:endParaRPr lang="hr-H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901811" y="4286256"/>
            <a:ext cx="17620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r-H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dobra i usluge</a:t>
            </a:r>
            <a:endParaRPr lang="hr-H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068250" y="2130974"/>
            <a:ext cx="3429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r-H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zemlja, rad, financijski kapital</a:t>
            </a:r>
            <a:endParaRPr lang="hr-H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285984" y="1428736"/>
            <a:ext cx="4993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r-H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novac (renta, nadnice, plaća, kamate, profit)</a:t>
            </a:r>
            <a:endParaRPr lang="hr-H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500826" y="3071810"/>
            <a:ext cx="2428892" cy="857256"/>
          </a:xfrm>
          <a:prstGeom prst="rect">
            <a:avLst/>
          </a:prstGeom>
          <a:solidFill>
            <a:schemeClr val="accent4">
              <a:lumMod val="5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KUĆANSTVA</a:t>
            </a:r>
            <a:endParaRPr lang="hr-HR" sz="20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28596" y="3071810"/>
            <a:ext cx="2428892" cy="857256"/>
          </a:xfrm>
          <a:prstGeom prst="rect">
            <a:avLst/>
          </a:prstGeom>
          <a:solidFill>
            <a:schemeClr val="accent4">
              <a:lumMod val="5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POSLOVNE ORGANIZACIJE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000"/>
                            </p:stCondLst>
                            <p:childTnLst>
                              <p:par>
                                <p:cTn id="66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build="allAtOnce"/>
      <p:bldP spid="35" grpId="1" build="allAtOnce"/>
      <p:bldP spid="36" grpId="0" build="allAtOnce"/>
      <p:bldP spid="36" grpId="1" build="allAtOnce"/>
      <p:bldP spid="39" grpId="0" build="allAtOnce"/>
      <p:bldP spid="39" grpId="1" build="allAtOnce"/>
      <p:bldP spid="40" grpId="0" build="allAtOnce"/>
      <p:bldP spid="40" grpId="1" build="allAtOnce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28596" y="71414"/>
            <a:ext cx="8715404" cy="868346"/>
          </a:xfrm>
        </p:spPr>
        <p:txBody>
          <a:bodyPr>
            <a:no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DRŽAVA I NACIONALNO GOSPODARSTVO</a:t>
            </a:r>
            <a:endParaRPr lang="hr-HR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0" y="928670"/>
            <a:ext cx="9144032" cy="5857916"/>
          </a:xfrm>
        </p:spPr>
        <p:txBody>
          <a:bodyPr>
            <a:normAutofit/>
          </a:bodyPr>
          <a:lstStyle/>
          <a:p>
            <a:pPr marL="360000" indent="-360000">
              <a:buSzPct val="100000"/>
              <a:buFont typeface="Arial" pitchFamily="34" charset="0"/>
              <a:buChar char="−"/>
            </a:pPr>
            <a:r>
              <a:rPr lang="hr-HR" dirty="0" smtClean="0">
                <a:latin typeface="+mn-lt"/>
              </a:rPr>
              <a:t>osnovni makroekonomski pokazatelji gospodarstva:</a:t>
            </a:r>
          </a:p>
          <a:p>
            <a:pPr marL="1044000" lvl="2" indent="-360000">
              <a:spcBef>
                <a:spcPts val="600"/>
              </a:spcBef>
              <a:buSzPct val="100000"/>
              <a:buFont typeface="Arial" pitchFamily="34" charset="0"/>
              <a:buChar char="−"/>
            </a:pPr>
            <a:r>
              <a:rPr lang="hr-HR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nacionalni proizvod </a:t>
            </a:r>
            <a:r>
              <a:rPr lang="hr-HR" sz="2800" b="1" i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(output)</a:t>
            </a:r>
          </a:p>
          <a:p>
            <a:pPr marL="1044000" lvl="2" indent="-360000">
              <a:spcBef>
                <a:spcPts val="600"/>
              </a:spcBef>
              <a:buSzPct val="100000"/>
              <a:buFont typeface="Arial" pitchFamily="34" charset="0"/>
              <a:buChar char="−"/>
            </a:pPr>
            <a:r>
              <a:rPr lang="hr-HR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stopa nezaposlenosti</a:t>
            </a:r>
          </a:p>
          <a:p>
            <a:pPr marL="1044000" lvl="2" indent="-360000">
              <a:spcBef>
                <a:spcPts val="600"/>
              </a:spcBef>
              <a:buSzPct val="100000"/>
              <a:buFont typeface="Arial" pitchFamily="34" charset="0"/>
              <a:buChar char="−"/>
            </a:pPr>
            <a:r>
              <a:rPr lang="hr-HR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stopa inflacije</a:t>
            </a:r>
          </a:p>
          <a:p>
            <a:pPr marL="360000" indent="-360000">
              <a:spcBef>
                <a:spcPts val="1200"/>
              </a:spcBef>
              <a:buSzPct val="100000"/>
              <a:buFont typeface="Arial" pitchFamily="34" charset="0"/>
              <a:buChar char="−"/>
            </a:pPr>
            <a:r>
              <a:rPr lang="hr-HR" dirty="0" smtClean="0">
                <a:latin typeface="+mn-lt"/>
              </a:rPr>
              <a:t>uloga države je </a:t>
            </a:r>
            <a:r>
              <a:rPr lang="hr-HR" b="1" dirty="0" smtClean="0">
                <a:solidFill>
                  <a:srgbClr val="FFC000"/>
                </a:solidFill>
                <a:latin typeface="+mn-lt"/>
              </a:rPr>
              <a:t>kontrolirati</a:t>
            </a:r>
            <a:r>
              <a:rPr lang="hr-HR" dirty="0" smtClean="0">
                <a:latin typeface="+mn-lt"/>
              </a:rPr>
              <a:t> navedene pokazatelje</a:t>
            </a:r>
          </a:p>
          <a:p>
            <a:pPr marL="360000" indent="-360000">
              <a:spcBef>
                <a:spcPts val="3600"/>
              </a:spcBef>
              <a:buSzPct val="100000"/>
              <a:buFont typeface="Arial" pitchFamily="34" charset="0"/>
              <a:buChar char="−"/>
            </a:pP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NACIONALNI PROIZVOD </a:t>
            </a:r>
            <a:r>
              <a:rPr lang="hr-HR" b="1" i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(output) </a:t>
            </a:r>
            <a:r>
              <a:rPr lang="hr-HR" sz="2400" dirty="0" smtClean="0">
                <a:latin typeface="+mn-lt"/>
              </a:rPr>
              <a:t>– mjera ukupne gospodarske aktivnosti, tj. ukupnog proizvoda nekog gospodarstva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</a:rPr>
              <a:t>BDP</a:t>
            </a:r>
            <a:r>
              <a:rPr lang="hr-HR" sz="2400" dirty="0" smtClean="0">
                <a:solidFill>
                  <a:prstClr val="white"/>
                </a:solidFill>
                <a:latin typeface="Calibri"/>
              </a:rPr>
              <a:t> </a:t>
            </a:r>
            <a:r>
              <a:rPr lang="hr-HR" sz="2400" i="1" dirty="0" smtClean="0">
                <a:solidFill>
                  <a:prstClr val="white"/>
                </a:solidFill>
                <a:latin typeface="Calibri"/>
              </a:rPr>
              <a:t>– </a:t>
            </a:r>
            <a:r>
              <a:rPr lang="hr-HR" sz="2400" b="1" i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</a:rPr>
              <a:t>Bruto Domaći Proizvod </a:t>
            </a:r>
            <a:r>
              <a:rPr lang="hr-HR" sz="2400" i="1" dirty="0" smtClean="0">
                <a:solidFill>
                  <a:prstClr val="white"/>
                </a:solidFill>
                <a:latin typeface="Calibri"/>
              </a:rPr>
              <a:t>(</a:t>
            </a:r>
            <a:r>
              <a:rPr lang="hr-HR" sz="2400" dirty="0" smtClean="0">
                <a:latin typeface="+mn-lt"/>
              </a:rPr>
              <a:t>GDP </a:t>
            </a:r>
            <a:r>
              <a:rPr lang="hr-HR" sz="2400" i="1" dirty="0" smtClean="0">
                <a:latin typeface="+mn-lt"/>
              </a:rPr>
              <a:t>- Gross Domestic Product)</a:t>
            </a:r>
          </a:p>
          <a:p>
            <a:pPr marL="792000" lvl="1" indent="-288000">
              <a:lnSpc>
                <a:spcPts val="2800"/>
              </a:lnSpc>
              <a:spcBef>
                <a:spcPts val="1200"/>
              </a:spcBef>
              <a:buSzPct val="100000"/>
              <a:buFont typeface="Arial" pitchFamily="34" charset="0"/>
              <a:buChar char="−"/>
            </a:pPr>
            <a:r>
              <a:rPr lang="hr-HR" sz="2200" b="1" dirty="0" smtClean="0">
                <a:solidFill>
                  <a:srgbClr val="FFC000"/>
                </a:solidFill>
                <a:latin typeface="+mn-lt"/>
              </a:rPr>
              <a:t>uključuje</a:t>
            </a:r>
            <a:r>
              <a:rPr lang="hr-HR" sz="2200" dirty="0" smtClean="0">
                <a:solidFill>
                  <a:srgbClr val="FFC000"/>
                </a:solidFill>
                <a:latin typeface="+mn-lt"/>
              </a:rPr>
              <a:t> </a:t>
            </a:r>
            <a:r>
              <a:rPr lang="hr-HR" sz="2200" dirty="0" smtClean="0">
                <a:latin typeface="+mn-lt"/>
              </a:rPr>
              <a:t>vrijednost </a:t>
            </a:r>
            <a:r>
              <a:rPr lang="hr-HR" sz="2200" b="1" dirty="0" smtClean="0">
                <a:solidFill>
                  <a:srgbClr val="FFC000"/>
                </a:solidFill>
                <a:latin typeface="+mn-lt"/>
              </a:rPr>
              <a:t>stranih investicija u domaću privredu</a:t>
            </a:r>
            <a:r>
              <a:rPr lang="hr-HR" sz="2200" dirty="0" smtClean="0">
                <a:latin typeface="+mn-lt"/>
              </a:rPr>
              <a:t> ali </a:t>
            </a:r>
            <a:r>
              <a:rPr lang="hr-HR" sz="2200" b="1" dirty="0" smtClean="0">
                <a:solidFill>
                  <a:srgbClr val="FFC000"/>
                </a:solidFill>
                <a:latin typeface="+mn-lt"/>
              </a:rPr>
              <a:t>isključuje</a:t>
            </a:r>
            <a:r>
              <a:rPr lang="hr-HR" sz="2200" dirty="0" smtClean="0">
                <a:solidFill>
                  <a:srgbClr val="FFC000"/>
                </a:solidFill>
                <a:latin typeface="+mn-lt"/>
              </a:rPr>
              <a:t> </a:t>
            </a:r>
            <a:r>
              <a:rPr lang="hr-HR" sz="2200" dirty="0" smtClean="0">
                <a:latin typeface="+mn-lt"/>
              </a:rPr>
              <a:t>vrijednost </a:t>
            </a:r>
            <a:r>
              <a:rPr lang="hr-HR" sz="2200" b="1" dirty="0" smtClean="0">
                <a:solidFill>
                  <a:srgbClr val="FFC000"/>
                </a:solidFill>
                <a:latin typeface="+mn-lt"/>
              </a:rPr>
              <a:t>domaćih investicija u inozemstvu</a:t>
            </a:r>
            <a:r>
              <a:rPr lang="hr-HR" sz="2200" b="1" i="1" dirty="0" smtClean="0">
                <a:solidFill>
                  <a:srgbClr val="FFC000"/>
                </a:solidFill>
                <a:latin typeface="+mn-lt"/>
              </a:rPr>
              <a:t> </a:t>
            </a:r>
            <a:r>
              <a:rPr lang="hr-HR" sz="2200" i="1" dirty="0" smtClean="0">
                <a:latin typeface="+mn-lt"/>
              </a:rPr>
              <a:t>– npr. Toyota otvori novu tvornicu automobila u SAD-u, ta investicija ide u američki ali ne i japanski BDP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3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7" y="142852"/>
            <a:ext cx="9092997" cy="6429420"/>
          </a:xfrm>
          <a:prstGeom prst="rect">
            <a:avLst/>
          </a:prstGeom>
          <a:solidFill>
            <a:schemeClr val="tx1"/>
          </a:solidFill>
        </p:spPr>
      </p:pic>
      <p:cxnSp>
        <p:nvCxnSpPr>
          <p:cNvPr id="25" name="Straight Connector 24"/>
          <p:cNvCxnSpPr/>
          <p:nvPr/>
        </p:nvCxnSpPr>
        <p:spPr>
          <a:xfrm rot="5400000" flipH="1" flipV="1">
            <a:off x="2082238" y="3136100"/>
            <a:ext cx="5845388" cy="1767"/>
          </a:xfrm>
          <a:prstGeom prst="line">
            <a:avLst/>
          </a:prstGeom>
          <a:noFill/>
          <a:ln w="28575" cap="flat" cmpd="sng" algn="ctr">
            <a:solidFill>
              <a:srgbClr val="FF0000"/>
            </a:solidFill>
            <a:prstDash val="dash"/>
          </a:ln>
          <a:effectLst/>
        </p:spPr>
      </p:cxnSp>
      <p:cxnSp>
        <p:nvCxnSpPr>
          <p:cNvPr id="26" name="Straight Connector 25"/>
          <p:cNvCxnSpPr/>
          <p:nvPr/>
        </p:nvCxnSpPr>
        <p:spPr>
          <a:xfrm flipV="1">
            <a:off x="325475" y="2540663"/>
            <a:ext cx="8740405" cy="103"/>
          </a:xfrm>
          <a:prstGeom prst="line">
            <a:avLst/>
          </a:prstGeom>
          <a:noFill/>
          <a:ln w="28575" cap="flat" cmpd="sng" algn="ctr">
            <a:solidFill>
              <a:srgbClr val="FF0000"/>
            </a:solidFill>
            <a:prstDash val="dash"/>
          </a:ln>
          <a:effectLst/>
        </p:spPr>
      </p:cxnSp>
      <p:sp>
        <p:nvSpPr>
          <p:cNvPr id="27" name="TextBox 26"/>
          <p:cNvSpPr txBox="1"/>
          <p:nvPr/>
        </p:nvSpPr>
        <p:spPr>
          <a:xfrm>
            <a:off x="468800" y="2226350"/>
            <a:ext cx="1009088" cy="338554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r-HR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70 godina</a:t>
            </a:r>
            <a:endParaRPr kumimoji="0" lang="hr-HR" sz="1600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</a:endParaRPr>
          </a:p>
        </p:txBody>
      </p:sp>
      <p:sp>
        <p:nvSpPr>
          <p:cNvPr id="28" name="TextBox 27"/>
          <p:cNvSpPr txBox="1"/>
          <p:nvPr/>
        </p:nvSpPr>
        <p:spPr>
          <a:xfrm rot="16200000">
            <a:off x="4647189" y="4867747"/>
            <a:ext cx="1117365" cy="40011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r-HR" sz="200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12 000 $</a:t>
            </a:r>
            <a:endParaRPr kumimoji="0" lang="hr-HR" sz="200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6877" y="0"/>
            <a:ext cx="9243988" cy="6741368"/>
            <a:chOff x="6877" y="0"/>
            <a:chExt cx="9243988" cy="6741368"/>
          </a:xfrm>
        </p:grpSpPr>
        <p:sp>
          <p:nvSpPr>
            <p:cNvPr id="5" name="Rectangle 4"/>
            <p:cNvSpPr/>
            <p:nvPr/>
          </p:nvSpPr>
          <p:spPr>
            <a:xfrm>
              <a:off x="6877" y="0"/>
              <a:ext cx="4421107" cy="6741368"/>
            </a:xfrm>
            <a:prstGeom prst="rect">
              <a:avLst/>
            </a:prstGeom>
            <a:solidFill>
              <a:schemeClr val="bg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r-HR" dirty="0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4427985" y="2132856"/>
              <a:ext cx="4822880" cy="4608512"/>
            </a:xfrm>
            <a:prstGeom prst="rect">
              <a:avLst/>
            </a:prstGeom>
            <a:solidFill>
              <a:schemeClr val="bg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r-HR" dirty="0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4427985" y="0"/>
              <a:ext cx="4822880" cy="332656"/>
            </a:xfrm>
            <a:prstGeom prst="rect">
              <a:avLst/>
            </a:prstGeom>
            <a:solidFill>
              <a:schemeClr val="bg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r-HR" dirty="0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8532441" y="332656"/>
              <a:ext cx="718424" cy="1800200"/>
            </a:xfrm>
            <a:prstGeom prst="rect">
              <a:avLst/>
            </a:prstGeom>
            <a:solidFill>
              <a:schemeClr val="bg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r-HR" dirty="0"/>
            </a:p>
          </p:txBody>
        </p:sp>
      </p:grpSp>
      <p:sp>
        <p:nvSpPr>
          <p:cNvPr id="4" name="Rectangle 3"/>
          <p:cNvSpPr/>
          <p:nvPr/>
        </p:nvSpPr>
        <p:spPr>
          <a:xfrm>
            <a:off x="4628871" y="332656"/>
            <a:ext cx="4335617" cy="1800200"/>
          </a:xfrm>
          <a:prstGeom prst="rect">
            <a:avLst/>
          </a:prstGeom>
          <a:noFill/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/>
          </a:p>
        </p:txBody>
      </p:sp>
      <p:pic>
        <p:nvPicPr>
          <p:cNvPr id="23" name="Content Placeholder 3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9533" t="2481" r="5179" b="67191"/>
          <a:stretch/>
        </p:blipFill>
        <p:spPr>
          <a:xfrm>
            <a:off x="83228" y="2420666"/>
            <a:ext cx="8972836" cy="4248694"/>
          </a:xfrm>
          <a:prstGeom prst="rect">
            <a:avLst/>
          </a:prstGeom>
          <a:solidFill>
            <a:schemeClr val="tx1"/>
          </a:solidFill>
          <a:ln w="76200">
            <a:noFill/>
          </a:ln>
        </p:spPr>
      </p:pic>
      <p:sp>
        <p:nvSpPr>
          <p:cNvPr id="9" name="Rectangle 8"/>
          <p:cNvSpPr/>
          <p:nvPr/>
        </p:nvSpPr>
        <p:spPr>
          <a:xfrm>
            <a:off x="4211960" y="3663733"/>
            <a:ext cx="534221" cy="19638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/>
          </a:p>
        </p:txBody>
      </p:sp>
      <p:sp>
        <p:nvSpPr>
          <p:cNvPr id="34" name="Rectangle 33"/>
          <p:cNvSpPr/>
          <p:nvPr/>
        </p:nvSpPr>
        <p:spPr>
          <a:xfrm>
            <a:off x="2655280" y="4699990"/>
            <a:ext cx="544959" cy="2212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/>
          </a:p>
        </p:txBody>
      </p:sp>
      <p:sp>
        <p:nvSpPr>
          <p:cNvPr id="35" name="Rectangle 34"/>
          <p:cNvSpPr/>
          <p:nvPr/>
        </p:nvSpPr>
        <p:spPr>
          <a:xfrm>
            <a:off x="3581387" y="5030707"/>
            <a:ext cx="859297" cy="2212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/>
          </a:p>
        </p:txBody>
      </p:sp>
      <p:sp>
        <p:nvSpPr>
          <p:cNvPr id="36" name="Rectangle 35"/>
          <p:cNvSpPr/>
          <p:nvPr/>
        </p:nvSpPr>
        <p:spPr>
          <a:xfrm>
            <a:off x="1115616" y="5236101"/>
            <a:ext cx="586912" cy="21055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>
              <a:solidFill>
                <a:srgbClr val="FF0000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229249" y="4209780"/>
            <a:ext cx="808009" cy="28423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/>
          </a:p>
        </p:txBody>
      </p:sp>
      <p:sp>
        <p:nvSpPr>
          <p:cNvPr id="38" name="Rectangle 37"/>
          <p:cNvSpPr/>
          <p:nvPr/>
        </p:nvSpPr>
        <p:spPr>
          <a:xfrm>
            <a:off x="1842046" y="4830207"/>
            <a:ext cx="504056" cy="21055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>
              <a:solidFill>
                <a:srgbClr val="FF0000"/>
              </a:solidFill>
            </a:endParaRPr>
          </a:p>
        </p:txBody>
      </p:sp>
      <p:graphicFrame>
        <p:nvGraphicFramePr>
          <p:cNvPr id="39" name="Table 3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5847547"/>
              </p:ext>
            </p:extLst>
          </p:nvPr>
        </p:nvGraphicFramePr>
        <p:xfrm>
          <a:off x="107504" y="116632"/>
          <a:ext cx="4176464" cy="2268646"/>
        </p:xfrm>
        <a:graphic>
          <a:graphicData uri="http://schemas.openxmlformats.org/drawingml/2006/table">
            <a:tbl>
              <a:tblPr firstRow="1" bandRow="1">
                <a:tableStyleId>{91EBBBCC-DAD2-459C-BE2E-F6DE35CF9A28}</a:tableStyleId>
              </a:tblPr>
              <a:tblGrid>
                <a:gridCol w="1044116"/>
                <a:gridCol w="1044116"/>
                <a:gridCol w="1044116"/>
                <a:gridCol w="1044116"/>
              </a:tblGrid>
              <a:tr h="304997">
                <a:tc>
                  <a:txBody>
                    <a:bodyPr/>
                    <a:lstStyle/>
                    <a:p>
                      <a:pPr algn="ctr"/>
                      <a:r>
                        <a:rPr lang="hr-HR" sz="1200" dirty="0" smtClean="0"/>
                        <a:t>BDP/</a:t>
                      </a:r>
                      <a:r>
                        <a:rPr lang="hr-HR" sz="1200" dirty="0" err="1" smtClean="0"/>
                        <a:t>per</a:t>
                      </a:r>
                      <a:r>
                        <a:rPr lang="hr-HR" sz="1200" baseline="0" dirty="0" smtClean="0"/>
                        <a:t> </a:t>
                      </a:r>
                      <a:r>
                        <a:rPr lang="hr-HR" sz="1200" baseline="0" dirty="0" err="1" smtClean="0"/>
                        <a:t>capita</a:t>
                      </a:r>
                      <a:r>
                        <a:rPr lang="hr-HR" sz="1200" baseline="0" dirty="0" smtClean="0"/>
                        <a:t> (USD)</a:t>
                      </a:r>
                      <a:endParaRPr lang="hr-HR" sz="1500" dirty="0"/>
                    </a:p>
                  </a:txBody>
                  <a:tcPr marL="72905" marR="72905" marT="36452" marB="3645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500" dirty="0" smtClean="0"/>
                        <a:t>1998.</a:t>
                      </a:r>
                      <a:endParaRPr lang="hr-HR" sz="1500" dirty="0"/>
                    </a:p>
                  </a:txBody>
                  <a:tcPr marL="72905" marR="72905" marT="36452" marB="3645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500" smtClean="0"/>
                        <a:t>2008.</a:t>
                      </a:r>
                      <a:endParaRPr lang="hr-HR" sz="1500" dirty="0"/>
                    </a:p>
                  </a:txBody>
                  <a:tcPr marL="72905" marR="72905" marT="36452" marB="3645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500" dirty="0" smtClean="0"/>
                        <a:t>2018.</a:t>
                      </a:r>
                      <a:endParaRPr lang="hr-HR" sz="1500" dirty="0"/>
                    </a:p>
                  </a:txBody>
                  <a:tcPr marL="72905" marR="72905" marT="36452" marB="36452" anchor="ctr"/>
                </a:tc>
              </a:tr>
              <a:tr h="304997">
                <a:tc>
                  <a:txBody>
                    <a:bodyPr/>
                    <a:lstStyle/>
                    <a:p>
                      <a:pPr algn="r"/>
                      <a:r>
                        <a:rPr lang="hr-HR" sz="1500" smtClean="0"/>
                        <a:t>Slovenija</a:t>
                      </a:r>
                      <a:endParaRPr lang="hr-HR" sz="1500" dirty="0"/>
                    </a:p>
                  </a:txBody>
                  <a:tcPr marL="72905" marR="72905" marT="36452" marB="36452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r-HR" sz="1500" dirty="0" smtClean="0"/>
                        <a:t>17 748</a:t>
                      </a:r>
                    </a:p>
                  </a:txBody>
                  <a:tcPr marL="72905" marR="72905" marT="36452" marB="36452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r-HR" sz="1500" dirty="0" smtClean="0"/>
                        <a:t>26</a:t>
                      </a:r>
                      <a:r>
                        <a:rPr lang="hr-HR" sz="1500" baseline="0" dirty="0" smtClean="0"/>
                        <a:t> </a:t>
                      </a:r>
                      <a:r>
                        <a:rPr lang="hr-HR" sz="1500" dirty="0" smtClean="0"/>
                        <a:t>756</a:t>
                      </a:r>
                    </a:p>
                  </a:txBody>
                  <a:tcPr marL="72905" marR="72905" marT="36452" marB="3645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500" smtClean="0"/>
                        <a:t>25 386 </a:t>
                      </a:r>
                      <a:endParaRPr lang="hr-HR" sz="1500" dirty="0"/>
                    </a:p>
                  </a:txBody>
                  <a:tcPr marL="72905" marR="72905" marT="36452" marB="36452" anchor="ctr"/>
                </a:tc>
              </a:tr>
              <a:tr h="304997">
                <a:tc>
                  <a:txBody>
                    <a:bodyPr/>
                    <a:lstStyle/>
                    <a:p>
                      <a:pPr algn="r"/>
                      <a:r>
                        <a:rPr lang="hr-HR" sz="1500" smtClean="0"/>
                        <a:t>Mađarska</a:t>
                      </a:r>
                      <a:endParaRPr lang="hr-HR" sz="1500" dirty="0"/>
                    </a:p>
                  </a:txBody>
                  <a:tcPr marL="72905" marR="72905" marT="36452" marB="36452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r-HR" sz="1500" smtClean="0"/>
                        <a:t>12 319</a:t>
                      </a:r>
                      <a:endParaRPr lang="hr-HR" sz="1500" dirty="0" smtClean="0"/>
                    </a:p>
                  </a:txBody>
                  <a:tcPr marL="72905" marR="72905" marT="36452" marB="3645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500" dirty="0" smtClean="0"/>
                        <a:t>16 746</a:t>
                      </a:r>
                      <a:endParaRPr lang="hr-HR" sz="1500" dirty="0"/>
                    </a:p>
                  </a:txBody>
                  <a:tcPr marL="72905" marR="72905" marT="36452" marB="3645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500" smtClean="0"/>
                        <a:t>18 628 </a:t>
                      </a:r>
                      <a:endParaRPr lang="hr-HR" sz="1500" dirty="0"/>
                    </a:p>
                  </a:txBody>
                  <a:tcPr marL="72905" marR="72905" marT="36452" marB="36452" anchor="ctr"/>
                </a:tc>
              </a:tr>
              <a:tr h="304997">
                <a:tc>
                  <a:txBody>
                    <a:bodyPr/>
                    <a:lstStyle/>
                    <a:p>
                      <a:pPr algn="r"/>
                      <a:r>
                        <a:rPr lang="hr-HR" sz="1500" b="1" dirty="0" smtClean="0">
                          <a:solidFill>
                            <a:srgbClr val="FF0000"/>
                          </a:solidFill>
                        </a:rPr>
                        <a:t>Hrvatska</a:t>
                      </a:r>
                      <a:endParaRPr lang="hr-HR" sz="1500" b="1" dirty="0">
                        <a:solidFill>
                          <a:srgbClr val="FF0000"/>
                        </a:solidFill>
                      </a:endParaRPr>
                    </a:p>
                  </a:txBody>
                  <a:tcPr marL="72905" marR="72905" marT="36452" marB="36452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r-HR" sz="1500" b="1" smtClean="0">
                          <a:solidFill>
                            <a:srgbClr val="FF0000"/>
                          </a:solidFill>
                        </a:rPr>
                        <a:t>10 226</a:t>
                      </a:r>
                      <a:endParaRPr lang="hr-HR" sz="1500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 marL="72905" marR="72905" marT="36452" marB="3645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500" b="1" dirty="0" smtClean="0">
                          <a:solidFill>
                            <a:srgbClr val="FF0000"/>
                          </a:solidFill>
                        </a:rPr>
                        <a:t>14 918</a:t>
                      </a:r>
                      <a:endParaRPr lang="hr-HR" sz="1500" b="1" dirty="0">
                        <a:solidFill>
                          <a:srgbClr val="FF0000"/>
                        </a:solidFill>
                      </a:endParaRPr>
                    </a:p>
                  </a:txBody>
                  <a:tcPr marL="72905" marR="72905" marT="36452" marB="3645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500" b="1" dirty="0" smtClean="0">
                          <a:solidFill>
                            <a:srgbClr val="FF0000"/>
                          </a:solidFill>
                        </a:rPr>
                        <a:t>14 825</a:t>
                      </a:r>
                      <a:endParaRPr lang="hr-HR" sz="1500" b="1" dirty="0">
                        <a:solidFill>
                          <a:srgbClr val="FF0000"/>
                        </a:solidFill>
                      </a:endParaRPr>
                    </a:p>
                  </a:txBody>
                  <a:tcPr marL="72905" marR="72905" marT="36452" marB="36452" anchor="ctr"/>
                </a:tc>
              </a:tr>
              <a:tr h="304997">
                <a:tc>
                  <a:txBody>
                    <a:bodyPr/>
                    <a:lstStyle/>
                    <a:p>
                      <a:pPr algn="r"/>
                      <a:r>
                        <a:rPr lang="hr-HR" sz="1500" smtClean="0"/>
                        <a:t>Crna</a:t>
                      </a:r>
                      <a:r>
                        <a:rPr lang="hr-HR" sz="1500" baseline="0" smtClean="0"/>
                        <a:t> Gora</a:t>
                      </a:r>
                      <a:endParaRPr lang="hr-HR" sz="1500" dirty="0"/>
                    </a:p>
                  </a:txBody>
                  <a:tcPr marL="72905" marR="72905" marT="36452" marB="36452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r-HR" sz="1500" smtClean="0"/>
                        <a:t>6 637</a:t>
                      </a:r>
                      <a:endParaRPr lang="hr-HR" sz="1500" dirty="0" smtClean="0"/>
                    </a:p>
                  </a:txBody>
                  <a:tcPr marL="72905" marR="72905" marT="36452" marB="3645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500" dirty="0" smtClean="0"/>
                        <a:t>9</a:t>
                      </a:r>
                      <a:r>
                        <a:rPr lang="hr-HR" sz="1500" baseline="0" dirty="0" smtClean="0"/>
                        <a:t> </a:t>
                      </a:r>
                      <a:r>
                        <a:rPr lang="hr-HR" sz="1500" dirty="0" smtClean="0"/>
                        <a:t>810</a:t>
                      </a:r>
                      <a:endParaRPr lang="hr-HR" sz="1500" dirty="0"/>
                    </a:p>
                  </a:txBody>
                  <a:tcPr marL="72905" marR="72905" marT="36452" marB="3645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500" dirty="0" smtClean="0"/>
                        <a:t>11 094 </a:t>
                      </a:r>
                      <a:endParaRPr lang="hr-HR" sz="1500" dirty="0"/>
                    </a:p>
                  </a:txBody>
                  <a:tcPr marL="72905" marR="72905" marT="36452" marB="36452" anchor="ctr"/>
                </a:tc>
              </a:tr>
              <a:tr h="304997"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r-HR" sz="1500" smtClean="0"/>
                        <a:t>BiH</a:t>
                      </a:r>
                      <a:endParaRPr lang="hr-HR" sz="1500" dirty="0" smtClean="0"/>
                    </a:p>
                  </a:txBody>
                  <a:tcPr marL="72905" marR="72905" marT="36452" marB="36452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r-HR" sz="1500" smtClean="0"/>
                        <a:t>5 251</a:t>
                      </a:r>
                      <a:endParaRPr lang="hr-HR" sz="1500" dirty="0" smtClean="0"/>
                    </a:p>
                  </a:txBody>
                  <a:tcPr marL="72905" marR="72905" marT="36452" marB="3645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500" dirty="0" smtClean="0"/>
                        <a:t>7</a:t>
                      </a:r>
                      <a:r>
                        <a:rPr lang="hr-HR" sz="1500" baseline="0" dirty="0" smtClean="0"/>
                        <a:t> </a:t>
                      </a:r>
                      <a:r>
                        <a:rPr lang="hr-HR" sz="1500" dirty="0" smtClean="0"/>
                        <a:t>740</a:t>
                      </a:r>
                      <a:endParaRPr lang="hr-HR" sz="1500" dirty="0"/>
                    </a:p>
                  </a:txBody>
                  <a:tcPr marL="72905" marR="72905" marT="36452" marB="3645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500" dirty="0" smtClean="0"/>
                        <a:t>9 257</a:t>
                      </a:r>
                      <a:endParaRPr lang="hr-HR" sz="1500" dirty="0"/>
                    </a:p>
                  </a:txBody>
                  <a:tcPr marL="72905" marR="72905" marT="36452" marB="36452" anchor="ctr"/>
                </a:tc>
              </a:tr>
              <a:tr h="304997">
                <a:tc>
                  <a:txBody>
                    <a:bodyPr/>
                    <a:lstStyle/>
                    <a:p>
                      <a:pPr algn="r"/>
                      <a:r>
                        <a:rPr lang="hr-HR" sz="1500" dirty="0" smtClean="0"/>
                        <a:t>Srbija</a:t>
                      </a:r>
                      <a:endParaRPr lang="hr-HR" sz="1500" dirty="0"/>
                    </a:p>
                  </a:txBody>
                  <a:tcPr marL="72905" marR="72905" marT="36452" marB="36452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r-HR" sz="1500" dirty="0" smtClean="0"/>
                        <a:t>8 133</a:t>
                      </a:r>
                    </a:p>
                  </a:txBody>
                  <a:tcPr marL="72905" marR="72905" marT="36452" marB="36452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r-HR" sz="1500" dirty="0" smtClean="0"/>
                        <a:t>9</a:t>
                      </a:r>
                      <a:r>
                        <a:rPr lang="hr-HR" sz="1500" baseline="0" dirty="0" smtClean="0"/>
                        <a:t> </a:t>
                      </a:r>
                      <a:r>
                        <a:rPr lang="hr-HR" sz="1500" dirty="0" smtClean="0"/>
                        <a:t>878</a:t>
                      </a:r>
                    </a:p>
                  </a:txBody>
                  <a:tcPr marL="72905" marR="72905" marT="36452" marB="3645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500" dirty="0" smtClean="0"/>
                        <a:t>10 769 </a:t>
                      </a:r>
                      <a:endParaRPr lang="hr-HR" sz="1500" dirty="0"/>
                    </a:p>
                  </a:txBody>
                  <a:tcPr marL="72905" marR="72905" marT="36452" marB="36452" anchor="ctr"/>
                </a:tc>
              </a:tr>
            </a:tbl>
          </a:graphicData>
        </a:graphic>
      </p:graphicFrame>
      <p:sp>
        <p:nvSpPr>
          <p:cNvPr id="19" name="Rectangle 18"/>
          <p:cNvSpPr/>
          <p:nvPr/>
        </p:nvSpPr>
        <p:spPr>
          <a:xfrm>
            <a:off x="7330685" y="6298552"/>
            <a:ext cx="1613050" cy="244435"/>
          </a:xfrm>
          <a:prstGeom prst="rect">
            <a:avLst/>
          </a:prstGeom>
          <a:solidFill>
            <a:schemeClr val="tx1"/>
          </a:solidFill>
        </p:spPr>
        <p:txBody>
          <a:bodyPr wrap="square" anchor="ctr">
            <a:spAutoFit/>
          </a:bodyPr>
          <a:lstStyle/>
          <a:p>
            <a:pPr algn="ctr"/>
            <a:r>
              <a:rPr lang="hr-HR" sz="16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izvor: </a:t>
            </a:r>
            <a:r>
              <a:rPr lang="hr-HR" sz="1600" dirty="0" err="1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Gapminder</a:t>
            </a:r>
            <a:endParaRPr lang="hr-HR" sz="1600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3970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75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25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5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750"/>
                            </p:stCondLst>
                            <p:childTnLst>
                              <p:par>
                                <p:cTn id="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000"/>
                            </p:stCondLst>
                            <p:childTnLst>
                              <p:par>
                                <p:cTn id="5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/>
      <p:bldP spid="28" grpId="0" build="allAtOnce"/>
      <p:bldP spid="9" grpId="0" animBg="1"/>
      <p:bldP spid="34" grpId="0" animBg="1"/>
      <p:bldP spid="35" grpId="0" animBg="1"/>
      <p:bldP spid="36" grpId="0" animBg="1"/>
      <p:bldP spid="37" grpId="0" animBg="1"/>
      <p:bldP spid="38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roup 48"/>
          <p:cNvGrpSpPr/>
          <p:nvPr/>
        </p:nvGrpSpPr>
        <p:grpSpPr>
          <a:xfrm>
            <a:off x="0" y="371406"/>
            <a:ext cx="9093140" cy="5793898"/>
            <a:chOff x="0" y="323681"/>
            <a:chExt cx="9093140" cy="5793898"/>
          </a:xfrm>
        </p:grpSpPr>
        <p:pic>
          <p:nvPicPr>
            <p:cNvPr id="2049" name="Picture 1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0237" b="-5381"/>
            <a:stretch/>
          </p:blipFill>
          <p:spPr bwMode="auto">
            <a:xfrm>
              <a:off x="107504" y="323681"/>
              <a:ext cx="8928843" cy="579389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</p:pic>
        <p:sp>
          <p:nvSpPr>
            <p:cNvPr id="48" name="TextBox 47"/>
            <p:cNvSpPr txBox="1"/>
            <p:nvPr/>
          </p:nvSpPr>
          <p:spPr>
            <a:xfrm>
              <a:off x="107504" y="332656"/>
              <a:ext cx="892884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r-HR" sz="2400" dirty="0" smtClean="0">
                  <a:solidFill>
                    <a:schemeClr val="bg1">
                      <a:lumMod val="75000"/>
                      <a:lumOff val="25000"/>
                    </a:schemeClr>
                  </a:solidFill>
                </a:rPr>
                <a:t>Kretanje BDP/</a:t>
              </a:r>
              <a:r>
                <a:rPr lang="hr-HR" sz="2400" dirty="0" err="1" smtClean="0">
                  <a:solidFill>
                    <a:schemeClr val="bg1">
                      <a:lumMod val="75000"/>
                      <a:lumOff val="25000"/>
                    </a:schemeClr>
                  </a:solidFill>
                </a:rPr>
                <a:t>per</a:t>
              </a:r>
              <a:r>
                <a:rPr lang="hr-HR" sz="2400" dirty="0" smtClean="0">
                  <a:solidFill>
                    <a:schemeClr val="bg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hr-HR" sz="2400" dirty="0" err="1" smtClean="0">
                  <a:solidFill>
                    <a:schemeClr val="bg1">
                      <a:lumMod val="75000"/>
                      <a:lumOff val="25000"/>
                    </a:schemeClr>
                  </a:solidFill>
                </a:rPr>
                <a:t>capita</a:t>
              </a:r>
              <a:r>
                <a:rPr lang="hr-HR" sz="2400" dirty="0" smtClean="0">
                  <a:solidFill>
                    <a:schemeClr val="bg1">
                      <a:lumMod val="75000"/>
                      <a:lumOff val="25000"/>
                    </a:schemeClr>
                  </a:solidFill>
                </a:rPr>
                <a:t> po PPP-u (1945. – 2018.), </a:t>
              </a:r>
              <a:r>
                <a:rPr lang="hr-HR" sz="2400" dirty="0">
                  <a:solidFill>
                    <a:schemeClr val="bg1">
                      <a:lumMod val="75000"/>
                      <a:lumOff val="25000"/>
                    </a:schemeClr>
                  </a:solidFill>
                </a:rPr>
                <a:t>izvor: </a:t>
              </a:r>
              <a:r>
                <a:rPr lang="hr-HR" sz="2400" dirty="0" err="1" smtClean="0">
                  <a:solidFill>
                    <a:schemeClr val="bg1">
                      <a:lumMod val="75000"/>
                      <a:lumOff val="25000"/>
                    </a:schemeClr>
                  </a:solidFill>
                </a:rPr>
                <a:t>Gapminder</a:t>
              </a:r>
              <a:endParaRPr lang="hr-HR" sz="2400" dirty="0">
                <a:solidFill>
                  <a:schemeClr val="bg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0" y="836712"/>
              <a:ext cx="681071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hr-HR" sz="1400" i="1" dirty="0" smtClean="0">
                  <a:solidFill>
                    <a:schemeClr val="bg1">
                      <a:lumMod val="75000"/>
                      <a:lumOff val="25000"/>
                    </a:schemeClr>
                  </a:solidFill>
                </a:rPr>
                <a:t>USD</a:t>
              </a:r>
              <a:endParaRPr lang="hr-HR" sz="1400" i="1" dirty="0">
                <a:solidFill>
                  <a:schemeClr val="bg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8104457" y="5797992"/>
              <a:ext cx="988683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hr-HR" sz="1400" i="1" dirty="0" smtClean="0">
                  <a:solidFill>
                    <a:schemeClr val="bg1">
                      <a:lumMod val="75000"/>
                      <a:lumOff val="25000"/>
                    </a:schemeClr>
                  </a:solidFill>
                </a:rPr>
                <a:t>godina</a:t>
              </a:r>
              <a:endParaRPr lang="hr-HR" sz="1400" i="1" dirty="0">
                <a:solidFill>
                  <a:schemeClr val="bg1">
                    <a:lumMod val="75000"/>
                    <a:lumOff val="25000"/>
                  </a:schemeClr>
                </a:solidFill>
              </a:endParaRPr>
            </a:p>
          </p:txBody>
        </p:sp>
      </p:grpSp>
      <p:cxnSp>
        <p:nvCxnSpPr>
          <p:cNvPr id="53" name="Straight Connector 52"/>
          <p:cNvCxnSpPr/>
          <p:nvPr/>
        </p:nvCxnSpPr>
        <p:spPr>
          <a:xfrm>
            <a:off x="5259712" y="997865"/>
            <a:ext cx="0" cy="4670648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6067984" y="997865"/>
            <a:ext cx="0" cy="4670648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7668344" y="997865"/>
            <a:ext cx="0" cy="4670648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8276776" y="997865"/>
            <a:ext cx="0" cy="4670648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9" name="Table 5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4036710"/>
              </p:ext>
            </p:extLst>
          </p:nvPr>
        </p:nvGraphicFramePr>
        <p:xfrm>
          <a:off x="611560" y="1892549"/>
          <a:ext cx="3312368" cy="1813984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{91EBBBCC-DAD2-459C-BE2E-F6DE35CF9A28}</a:tableStyleId>
              </a:tblPr>
              <a:tblGrid>
                <a:gridCol w="828092"/>
                <a:gridCol w="828092"/>
                <a:gridCol w="828092"/>
                <a:gridCol w="828092"/>
              </a:tblGrid>
              <a:tr h="347906">
                <a:tc>
                  <a:txBody>
                    <a:bodyPr/>
                    <a:lstStyle/>
                    <a:p>
                      <a:pPr algn="ctr"/>
                      <a:r>
                        <a:rPr lang="hr-HR" sz="1000" dirty="0" smtClean="0"/>
                        <a:t>BDP/</a:t>
                      </a:r>
                      <a:r>
                        <a:rPr lang="hr-HR" sz="1000" dirty="0" err="1" smtClean="0"/>
                        <a:t>per</a:t>
                      </a:r>
                      <a:r>
                        <a:rPr lang="hr-HR" sz="1000" baseline="0" dirty="0" smtClean="0"/>
                        <a:t> </a:t>
                      </a:r>
                      <a:r>
                        <a:rPr lang="hr-HR" sz="1000" baseline="0" dirty="0" err="1" smtClean="0"/>
                        <a:t>capita</a:t>
                      </a:r>
                      <a:r>
                        <a:rPr lang="hr-HR" sz="1000" baseline="0" dirty="0" smtClean="0"/>
                        <a:t> (USD)</a:t>
                      </a:r>
                      <a:endParaRPr lang="hr-HR" sz="1200" dirty="0"/>
                    </a:p>
                  </a:txBody>
                  <a:tcPr marL="57821" marR="57821" marT="28910" marB="2891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200" dirty="0" smtClean="0"/>
                        <a:t>1998.</a:t>
                      </a:r>
                      <a:endParaRPr lang="hr-HR" sz="1200" dirty="0"/>
                    </a:p>
                  </a:txBody>
                  <a:tcPr marL="57821" marR="57821" marT="28910" marB="2891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200" smtClean="0"/>
                        <a:t>2008.</a:t>
                      </a:r>
                      <a:endParaRPr lang="hr-HR" sz="1200" dirty="0"/>
                    </a:p>
                  </a:txBody>
                  <a:tcPr marL="57821" marR="57821" marT="28910" marB="2891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200" dirty="0" smtClean="0"/>
                        <a:t>2018.</a:t>
                      </a:r>
                      <a:endParaRPr lang="hr-HR" sz="1200" dirty="0"/>
                    </a:p>
                  </a:txBody>
                  <a:tcPr marL="57821" marR="57821" marT="28910" marB="28910" anchor="ctr"/>
                </a:tc>
              </a:tr>
              <a:tr h="241894">
                <a:tc>
                  <a:txBody>
                    <a:bodyPr/>
                    <a:lstStyle/>
                    <a:p>
                      <a:pPr algn="r"/>
                      <a:r>
                        <a:rPr lang="hr-HR" sz="1200" smtClean="0"/>
                        <a:t>Slovenija</a:t>
                      </a:r>
                      <a:endParaRPr lang="hr-HR" sz="1200" dirty="0"/>
                    </a:p>
                  </a:txBody>
                  <a:tcPr marL="57821" marR="57821" marT="28910" marB="2891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r-HR" sz="1200" dirty="0" smtClean="0"/>
                        <a:t>17 748</a:t>
                      </a:r>
                    </a:p>
                  </a:txBody>
                  <a:tcPr marL="57821" marR="57821" marT="28910" marB="2891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r-HR" sz="1200" dirty="0" smtClean="0"/>
                        <a:t>26</a:t>
                      </a:r>
                      <a:r>
                        <a:rPr lang="hr-HR" sz="1200" baseline="0" dirty="0" smtClean="0"/>
                        <a:t> </a:t>
                      </a:r>
                      <a:r>
                        <a:rPr lang="hr-HR" sz="1200" dirty="0" smtClean="0"/>
                        <a:t>756</a:t>
                      </a:r>
                    </a:p>
                  </a:txBody>
                  <a:tcPr marL="57821" marR="57821" marT="28910" marB="2891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200" smtClean="0"/>
                        <a:t>25 386 </a:t>
                      </a:r>
                      <a:endParaRPr lang="hr-HR" sz="1200" dirty="0"/>
                    </a:p>
                  </a:txBody>
                  <a:tcPr marL="57821" marR="57821" marT="28910" marB="28910" anchor="ctr"/>
                </a:tc>
              </a:tr>
              <a:tr h="241894">
                <a:tc>
                  <a:txBody>
                    <a:bodyPr/>
                    <a:lstStyle/>
                    <a:p>
                      <a:pPr algn="r"/>
                      <a:r>
                        <a:rPr lang="hr-HR" sz="1200" smtClean="0"/>
                        <a:t>Mađarska</a:t>
                      </a:r>
                      <a:endParaRPr lang="hr-HR" sz="1200" dirty="0"/>
                    </a:p>
                  </a:txBody>
                  <a:tcPr marL="57821" marR="57821" marT="28910" marB="2891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r-HR" sz="1200" smtClean="0"/>
                        <a:t>12 319</a:t>
                      </a:r>
                      <a:endParaRPr lang="hr-HR" sz="1200" dirty="0" smtClean="0"/>
                    </a:p>
                  </a:txBody>
                  <a:tcPr marL="57821" marR="57821" marT="28910" marB="2891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200" dirty="0" smtClean="0"/>
                        <a:t>16 746</a:t>
                      </a:r>
                      <a:endParaRPr lang="hr-HR" sz="1200" dirty="0"/>
                    </a:p>
                  </a:txBody>
                  <a:tcPr marL="57821" marR="57821" marT="28910" marB="2891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200" smtClean="0"/>
                        <a:t>18 628 </a:t>
                      </a:r>
                      <a:endParaRPr lang="hr-HR" sz="1200" dirty="0"/>
                    </a:p>
                  </a:txBody>
                  <a:tcPr marL="57821" marR="57821" marT="28910" marB="28910" anchor="ctr"/>
                </a:tc>
              </a:tr>
              <a:tr h="241894">
                <a:tc>
                  <a:txBody>
                    <a:bodyPr/>
                    <a:lstStyle/>
                    <a:p>
                      <a:pPr algn="r"/>
                      <a:r>
                        <a:rPr lang="hr-HR" sz="1200" b="1" dirty="0" smtClean="0">
                          <a:solidFill>
                            <a:srgbClr val="FF0000"/>
                          </a:solidFill>
                        </a:rPr>
                        <a:t>Hrvatska</a:t>
                      </a:r>
                      <a:endParaRPr lang="hr-HR" sz="1200" b="1" dirty="0">
                        <a:solidFill>
                          <a:srgbClr val="FF0000"/>
                        </a:solidFill>
                      </a:endParaRPr>
                    </a:p>
                  </a:txBody>
                  <a:tcPr marL="57821" marR="57821" marT="28910" marB="2891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r-HR" sz="1200" b="1" smtClean="0">
                          <a:solidFill>
                            <a:srgbClr val="FF0000"/>
                          </a:solidFill>
                        </a:rPr>
                        <a:t>10 226</a:t>
                      </a:r>
                      <a:endParaRPr lang="hr-HR" sz="1200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 marL="57821" marR="57821" marT="28910" marB="2891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200" b="1" dirty="0" smtClean="0">
                          <a:solidFill>
                            <a:srgbClr val="FF0000"/>
                          </a:solidFill>
                        </a:rPr>
                        <a:t>14 918</a:t>
                      </a:r>
                      <a:endParaRPr lang="hr-HR" sz="1200" b="1" dirty="0">
                        <a:solidFill>
                          <a:srgbClr val="FF0000"/>
                        </a:solidFill>
                      </a:endParaRPr>
                    </a:p>
                  </a:txBody>
                  <a:tcPr marL="57821" marR="57821" marT="28910" marB="2891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200" b="1" dirty="0" smtClean="0">
                          <a:solidFill>
                            <a:srgbClr val="FF0000"/>
                          </a:solidFill>
                        </a:rPr>
                        <a:t>14 825</a:t>
                      </a:r>
                      <a:endParaRPr lang="hr-HR" sz="1200" b="1" dirty="0">
                        <a:solidFill>
                          <a:srgbClr val="FF0000"/>
                        </a:solidFill>
                      </a:endParaRPr>
                    </a:p>
                  </a:txBody>
                  <a:tcPr marL="57821" marR="57821" marT="28910" marB="28910" anchor="ctr"/>
                </a:tc>
              </a:tr>
              <a:tr h="241894">
                <a:tc>
                  <a:txBody>
                    <a:bodyPr/>
                    <a:lstStyle/>
                    <a:p>
                      <a:pPr algn="r"/>
                      <a:r>
                        <a:rPr lang="hr-HR" sz="1200" smtClean="0"/>
                        <a:t>Crna</a:t>
                      </a:r>
                      <a:r>
                        <a:rPr lang="hr-HR" sz="1200" baseline="0" smtClean="0"/>
                        <a:t> Gora</a:t>
                      </a:r>
                      <a:endParaRPr lang="hr-HR" sz="1200" dirty="0"/>
                    </a:p>
                  </a:txBody>
                  <a:tcPr marL="57821" marR="57821" marT="28910" marB="2891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r-HR" sz="1200" smtClean="0"/>
                        <a:t>6 637</a:t>
                      </a:r>
                      <a:endParaRPr lang="hr-HR" sz="1200" dirty="0" smtClean="0"/>
                    </a:p>
                  </a:txBody>
                  <a:tcPr marL="57821" marR="57821" marT="28910" marB="2891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200" dirty="0" smtClean="0"/>
                        <a:t>9</a:t>
                      </a:r>
                      <a:r>
                        <a:rPr lang="hr-HR" sz="1200" baseline="0" dirty="0" smtClean="0"/>
                        <a:t> </a:t>
                      </a:r>
                      <a:r>
                        <a:rPr lang="hr-HR" sz="1200" dirty="0" smtClean="0"/>
                        <a:t>810</a:t>
                      </a:r>
                      <a:endParaRPr lang="hr-HR" sz="1200" dirty="0"/>
                    </a:p>
                  </a:txBody>
                  <a:tcPr marL="57821" marR="57821" marT="28910" marB="2891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200" dirty="0" smtClean="0"/>
                        <a:t>11 094 </a:t>
                      </a:r>
                      <a:endParaRPr lang="hr-HR" sz="1200" dirty="0"/>
                    </a:p>
                  </a:txBody>
                  <a:tcPr marL="57821" marR="57821" marT="28910" marB="28910" anchor="ctr"/>
                </a:tc>
              </a:tr>
              <a:tr h="241894"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r-HR" sz="1200" smtClean="0"/>
                        <a:t>BiH</a:t>
                      </a:r>
                      <a:endParaRPr lang="hr-HR" sz="1200" dirty="0" smtClean="0"/>
                    </a:p>
                  </a:txBody>
                  <a:tcPr marL="57821" marR="57821" marT="28910" marB="2891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r-HR" sz="1200" smtClean="0"/>
                        <a:t>5 251</a:t>
                      </a:r>
                      <a:endParaRPr lang="hr-HR" sz="1200" dirty="0" smtClean="0"/>
                    </a:p>
                  </a:txBody>
                  <a:tcPr marL="57821" marR="57821" marT="28910" marB="2891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200" dirty="0" smtClean="0"/>
                        <a:t>7</a:t>
                      </a:r>
                      <a:r>
                        <a:rPr lang="hr-HR" sz="1200" baseline="0" dirty="0" smtClean="0"/>
                        <a:t> </a:t>
                      </a:r>
                      <a:r>
                        <a:rPr lang="hr-HR" sz="1200" dirty="0" smtClean="0"/>
                        <a:t>740</a:t>
                      </a:r>
                      <a:endParaRPr lang="hr-HR" sz="1200" dirty="0"/>
                    </a:p>
                  </a:txBody>
                  <a:tcPr marL="57821" marR="57821" marT="28910" marB="2891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200" dirty="0" smtClean="0"/>
                        <a:t>9 257</a:t>
                      </a:r>
                      <a:endParaRPr lang="hr-HR" sz="1200" dirty="0"/>
                    </a:p>
                  </a:txBody>
                  <a:tcPr marL="57821" marR="57821" marT="28910" marB="28910" anchor="ctr"/>
                </a:tc>
              </a:tr>
              <a:tr h="241894">
                <a:tc>
                  <a:txBody>
                    <a:bodyPr/>
                    <a:lstStyle/>
                    <a:p>
                      <a:pPr algn="r"/>
                      <a:r>
                        <a:rPr lang="hr-HR" sz="1200" dirty="0" smtClean="0"/>
                        <a:t>Srbija</a:t>
                      </a:r>
                      <a:endParaRPr lang="hr-HR" sz="1200" dirty="0"/>
                    </a:p>
                  </a:txBody>
                  <a:tcPr marL="57821" marR="57821" marT="28910" marB="2891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r-HR" sz="1200" dirty="0" smtClean="0"/>
                        <a:t>8 133</a:t>
                      </a:r>
                    </a:p>
                  </a:txBody>
                  <a:tcPr marL="57821" marR="57821" marT="28910" marB="2891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r-HR" sz="1200" dirty="0" smtClean="0"/>
                        <a:t>9</a:t>
                      </a:r>
                      <a:r>
                        <a:rPr lang="hr-HR" sz="1200" baseline="0" dirty="0" smtClean="0"/>
                        <a:t> </a:t>
                      </a:r>
                      <a:r>
                        <a:rPr lang="hr-HR" sz="1200" dirty="0" smtClean="0"/>
                        <a:t>878</a:t>
                      </a:r>
                    </a:p>
                  </a:txBody>
                  <a:tcPr marL="57821" marR="57821" marT="28910" marB="2891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200" dirty="0" smtClean="0"/>
                        <a:t>10 769 </a:t>
                      </a:r>
                      <a:endParaRPr lang="hr-HR" sz="1200" dirty="0"/>
                    </a:p>
                  </a:txBody>
                  <a:tcPr marL="57821" marR="57821" marT="28910" marB="2891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43979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2" r="11070" b="11272"/>
          <a:stretch/>
        </p:blipFill>
        <p:spPr bwMode="auto">
          <a:xfrm>
            <a:off x="66377" y="836712"/>
            <a:ext cx="8970119" cy="48965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74128" y="951111"/>
            <a:ext cx="8117130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hr-HR" sz="2400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Kretanje rasta BDP-a (2001. – 2017.), izvor: DZS</a:t>
            </a:r>
            <a:endParaRPr lang="hr-HR" sz="2400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3779912" y="1488444"/>
            <a:ext cx="0" cy="2636459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61470" y="1212721"/>
            <a:ext cx="349496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hr-HR" sz="2000" i="1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%</a:t>
            </a:r>
            <a:endParaRPr lang="hr-HR" sz="2000" i="1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7403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686800" cy="868346"/>
          </a:xfrm>
        </p:spPr>
        <p:txBody>
          <a:bodyPr>
            <a:no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DRŽAVA I NACIONALNO GOSPODARSTVO</a:t>
            </a:r>
            <a:endParaRPr lang="hr-HR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-285784" y="836712"/>
            <a:ext cx="9501254" cy="6001338"/>
          </a:xfrm>
        </p:spPr>
        <p:txBody>
          <a:bodyPr>
            <a:noAutofit/>
          </a:bodyPr>
          <a:lstStyle/>
          <a:p>
            <a:pPr indent="-288000">
              <a:spcBef>
                <a:spcPts val="600"/>
              </a:spcBef>
              <a:buSzPct val="100000"/>
              <a:buFont typeface="Arial" pitchFamily="34" charset="0"/>
              <a:buChar char="−"/>
            </a:pP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NEZAPOSLENI </a:t>
            </a:r>
            <a:r>
              <a:rPr lang="hr-HR" sz="2400" dirty="0" smtClean="0">
                <a:latin typeface="+mj-lt"/>
              </a:rPr>
              <a:t>– </a:t>
            </a:r>
            <a:r>
              <a:rPr lang="de-AT" sz="2400" dirty="0" smtClean="0">
                <a:latin typeface="+mj-lt"/>
              </a:rPr>
              <a:t>oni radnici koji </a:t>
            </a:r>
            <a:r>
              <a:rPr lang="de-AT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žele raditi </a:t>
            </a:r>
            <a:r>
              <a:rPr lang="de-AT" sz="2400" dirty="0" smtClean="0">
                <a:latin typeface="+mj-lt"/>
              </a:rPr>
              <a:t>za određenu plaću, </a:t>
            </a:r>
            <a:r>
              <a:rPr lang="hr-HR" sz="2400" dirty="0" smtClean="0">
                <a:latin typeface="+mj-lt"/>
              </a:rPr>
              <a:t>prema</a:t>
            </a:r>
            <a:r>
              <a:rPr lang="de-AT" sz="2400" dirty="0" smtClean="0">
                <a:latin typeface="+mj-lt"/>
              </a:rPr>
              <a:t> svojoj </a:t>
            </a:r>
            <a:r>
              <a:rPr lang="hr-HR" sz="2400" dirty="0" smtClean="0">
                <a:latin typeface="+mj-lt"/>
              </a:rPr>
              <a:t>kvalifikaciji,</a:t>
            </a:r>
            <a:r>
              <a:rPr lang="de-AT" sz="2400" dirty="0" smtClean="0">
                <a:latin typeface="+mj-lt"/>
              </a:rPr>
              <a:t> ali </a:t>
            </a:r>
            <a:r>
              <a:rPr lang="de-AT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ne mogu naći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posao</a:t>
            </a:r>
          </a:p>
          <a:p>
            <a:pPr indent="-288000">
              <a:spcBef>
                <a:spcPts val="1200"/>
              </a:spcBef>
              <a:buSzPct val="100000"/>
              <a:buFont typeface="Arial" pitchFamily="34" charset="0"/>
              <a:buChar char="−"/>
            </a:pPr>
            <a: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RADNO AKTIVNO STANOVNIŠTVO </a:t>
            </a:r>
            <a:r>
              <a:rPr lang="hr-HR" sz="2400" dirty="0" smtClean="0">
                <a:solidFill>
                  <a:prstClr val="white"/>
                </a:solidFill>
                <a:latin typeface="+mj-lt"/>
              </a:rPr>
              <a:t>– </a:t>
            </a:r>
            <a:r>
              <a:rPr lang="pl-PL" sz="2400" dirty="0" smtClean="0">
                <a:solidFill>
                  <a:prstClr val="white"/>
                </a:solidFill>
                <a:latin typeface="+mj-lt"/>
              </a:rPr>
              <a:t>osobe starije od </a:t>
            </a:r>
            <a:r>
              <a:rPr lang="pl-PL" sz="2400" b="1" dirty="0" smtClean="0">
                <a:solidFill>
                  <a:srgbClr val="FFC000"/>
                </a:solidFill>
                <a:latin typeface="+mj-lt"/>
              </a:rPr>
              <a:t>16</a:t>
            </a:r>
            <a:r>
              <a:rPr lang="pl-PL" sz="2400" dirty="0" smtClean="0">
                <a:solidFill>
                  <a:srgbClr val="FFC000"/>
                </a:solidFill>
                <a:latin typeface="+mj-lt"/>
              </a:rPr>
              <a:t> </a:t>
            </a:r>
            <a:r>
              <a:rPr lang="pl-PL" sz="2400" dirty="0" smtClean="0">
                <a:solidFill>
                  <a:prstClr val="white"/>
                </a:solidFill>
                <a:latin typeface="+mj-lt"/>
              </a:rPr>
              <a:t>godina i mlađe od </a:t>
            </a:r>
            <a:r>
              <a:rPr lang="pl-PL" sz="2400" b="1" dirty="0" smtClean="0">
                <a:solidFill>
                  <a:srgbClr val="FFC000"/>
                </a:solidFill>
                <a:latin typeface="+mj-lt"/>
              </a:rPr>
              <a:t>65</a:t>
            </a:r>
            <a:r>
              <a:rPr lang="pl-PL" sz="2400" dirty="0" smtClean="0">
                <a:solidFill>
                  <a:srgbClr val="FFC000"/>
                </a:solidFill>
                <a:latin typeface="+mj-lt"/>
              </a:rPr>
              <a:t> </a:t>
            </a:r>
            <a:r>
              <a:rPr lang="pl-PL" sz="2400" dirty="0" smtClean="0">
                <a:solidFill>
                  <a:prstClr val="white"/>
                </a:solidFill>
                <a:latin typeface="+mj-lt"/>
              </a:rPr>
              <a:t>za muškarce, odnosno </a:t>
            </a:r>
            <a:r>
              <a:rPr lang="pl-PL" sz="2400" b="1" dirty="0" smtClean="0">
                <a:solidFill>
                  <a:srgbClr val="FFC000"/>
                </a:solidFill>
                <a:latin typeface="+mj-lt"/>
              </a:rPr>
              <a:t>60</a:t>
            </a:r>
            <a:r>
              <a:rPr lang="pl-PL" sz="2400" dirty="0" smtClean="0">
                <a:solidFill>
                  <a:srgbClr val="FFC000"/>
                </a:solidFill>
                <a:latin typeface="+mj-lt"/>
              </a:rPr>
              <a:t> </a:t>
            </a:r>
            <a:r>
              <a:rPr lang="pl-PL" sz="2400" dirty="0" smtClean="0">
                <a:solidFill>
                  <a:prstClr val="white"/>
                </a:solidFill>
                <a:latin typeface="+mj-lt"/>
              </a:rPr>
              <a:t>za žene</a:t>
            </a:r>
            <a:endParaRPr lang="hr-HR" sz="2000" i="1" dirty="0" smtClean="0">
              <a:solidFill>
                <a:prstClr val="white"/>
              </a:solidFill>
              <a:latin typeface="+mj-lt"/>
            </a:endParaRPr>
          </a:p>
          <a:p>
            <a:pPr lvl="1" indent="-288000">
              <a:spcBef>
                <a:spcPts val="600"/>
              </a:spcBef>
              <a:buSzPct val="100000"/>
              <a:buFont typeface="Arial" pitchFamily="34" charset="0"/>
              <a:buChar char="−"/>
            </a:pPr>
            <a:r>
              <a:rPr lang="hr-HR" sz="2000" i="1" dirty="0" smtClean="0">
                <a:solidFill>
                  <a:prstClr val="white"/>
                </a:solidFill>
                <a:latin typeface="+mj-lt"/>
              </a:rPr>
              <a:t>pravo na mirovinu: M – 65 (45) i Ž – 60 (35), od 2033. g: M i Ž – 67</a:t>
            </a:r>
          </a:p>
          <a:p>
            <a:pPr indent="-288000">
              <a:spcBef>
                <a:spcPts val="1800"/>
              </a:spcBef>
              <a:buSzPct val="100000"/>
              <a:buFont typeface="Arial" pitchFamily="34" charset="0"/>
              <a:buChar char="−"/>
            </a:pPr>
            <a: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STOPA NEZAPOSLENOSTI</a:t>
            </a:r>
            <a:r>
              <a:rPr lang="hr-HR" sz="2600" dirty="0" smtClean="0">
                <a:latin typeface="+mj-lt"/>
              </a:rPr>
              <a:t> </a:t>
            </a:r>
            <a:r>
              <a:rPr lang="hr-HR" sz="2400" dirty="0" smtClean="0">
                <a:latin typeface="+mj-lt"/>
              </a:rPr>
              <a:t>– </a:t>
            </a:r>
            <a:r>
              <a:rPr lang="hr-HR" sz="2400" b="1" dirty="0" smtClean="0">
                <a:solidFill>
                  <a:srgbClr val="FFC000"/>
                </a:solidFill>
                <a:latin typeface="+mj-lt"/>
              </a:rPr>
              <a:t>broj nezaposlenih </a:t>
            </a:r>
            <a:r>
              <a:rPr lang="hr-HR" sz="2400" dirty="0" smtClean="0">
                <a:latin typeface="+mj-lt"/>
              </a:rPr>
              <a:t>podijeljen s </a:t>
            </a:r>
            <a:r>
              <a:rPr lang="hr-HR" sz="2400" b="1" dirty="0" smtClean="0">
                <a:solidFill>
                  <a:srgbClr val="FFC000"/>
                </a:solidFill>
                <a:latin typeface="+mj-lt"/>
              </a:rPr>
              <a:t>ukupnim brojem radnika</a:t>
            </a:r>
            <a:r>
              <a:rPr lang="hr-HR" sz="2400" dirty="0" smtClean="0">
                <a:latin typeface="+mj-lt"/>
              </a:rPr>
              <a:t> (radno aktivnog stanovništva) izražen u postotcima –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stopa nezaposlenosti u RH </a:t>
            </a:r>
            <a:r>
              <a:rPr lang="hr-HR" sz="2000" i="1" dirty="0" smtClean="0">
                <a:latin typeface="+mj-lt"/>
              </a:rPr>
              <a:t>(8.2017. – </a:t>
            </a:r>
            <a:r>
              <a:rPr lang="hr-HR" sz="2000" b="1" i="1" dirty="0" smtClean="0">
                <a:solidFill>
                  <a:srgbClr val="FFC000"/>
                </a:solidFill>
                <a:latin typeface="+mj-lt"/>
              </a:rPr>
              <a:t>10,9%</a:t>
            </a:r>
            <a:r>
              <a:rPr lang="hr-HR" sz="2000" i="1" dirty="0" smtClean="0">
                <a:latin typeface="+mj-lt"/>
              </a:rPr>
              <a:t>; 1.2018.</a:t>
            </a:r>
            <a:r>
              <a:rPr lang="hr-HR" sz="2000" b="1" i="1" dirty="0" smtClean="0">
                <a:latin typeface="+mj-lt"/>
              </a:rPr>
              <a:t> – </a:t>
            </a:r>
            <a:r>
              <a:rPr lang="hr-HR" sz="2000" b="1" i="1" dirty="0" smtClean="0">
                <a:solidFill>
                  <a:srgbClr val="FFC000"/>
                </a:solidFill>
                <a:latin typeface="+mj-lt"/>
              </a:rPr>
              <a:t>12,7%</a:t>
            </a:r>
            <a:r>
              <a:rPr lang="hr-HR" sz="2000" i="1" dirty="0" smtClean="0">
                <a:latin typeface="+mj-lt"/>
              </a:rPr>
              <a:t>)</a:t>
            </a:r>
            <a:endParaRPr lang="hr-HR" sz="1800" i="1" dirty="0" smtClean="0">
              <a:latin typeface="+mj-lt"/>
            </a:endParaRPr>
          </a:p>
          <a:p>
            <a:pPr indent="-288000">
              <a:spcBef>
                <a:spcPts val="1800"/>
              </a:spcBef>
              <a:buSzPct val="100000"/>
              <a:buFont typeface="Arial" pitchFamily="34" charset="0"/>
              <a:buChar char="−"/>
            </a:pPr>
            <a: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VRSTE NEZAPOSLENOSTI</a:t>
            </a:r>
          </a:p>
          <a:p>
            <a:pPr lvl="1" indent="-288000">
              <a:spcBef>
                <a:spcPts val="600"/>
              </a:spcBef>
              <a:buSzPct val="100000"/>
              <a:buFont typeface="Arial" pitchFamily="34" charset="0"/>
              <a:buChar char="−"/>
            </a:pP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FRIKCIJSKA </a:t>
            </a:r>
            <a:r>
              <a:rPr lang="hr-H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–</a:t>
            </a: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pl-PL" sz="2200" i="1" dirty="0" smtClean="0">
                <a:latin typeface="+mj-lt"/>
              </a:rPr>
              <a:t>posljedica kretanja ljudi iz jednog mjesta u drugo</a:t>
            </a:r>
            <a:endParaRPr lang="hr-HR" sz="2200" i="1" dirty="0" smtClean="0">
              <a:latin typeface="+mj-lt"/>
            </a:endParaRPr>
          </a:p>
          <a:p>
            <a:pPr lvl="1" indent="-288000">
              <a:spcBef>
                <a:spcPts val="600"/>
              </a:spcBef>
              <a:buSzPct val="100000"/>
              <a:buFont typeface="Arial" pitchFamily="34" charset="0"/>
              <a:buChar char="−"/>
            </a:pP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STRUKTURNA </a:t>
            </a:r>
            <a:r>
              <a:rPr lang="hr-HR" dirty="0" smtClean="0">
                <a:latin typeface="+mj-lt"/>
              </a:rPr>
              <a:t>– </a:t>
            </a:r>
            <a:r>
              <a:rPr lang="pl-PL" sz="2200" i="1" dirty="0" smtClean="0">
                <a:latin typeface="+mj-lt"/>
              </a:rPr>
              <a:t>posljedica prevelike ponude u nekim granama i regijama </a:t>
            </a:r>
            <a:endParaRPr lang="hr-HR" sz="2200" i="1" dirty="0" smtClean="0">
              <a:latin typeface="+mj-lt"/>
            </a:endParaRPr>
          </a:p>
          <a:p>
            <a:pPr lvl="1" indent="-288000">
              <a:spcBef>
                <a:spcPts val="600"/>
              </a:spcBef>
              <a:buSzPct val="100000"/>
              <a:buFont typeface="Arial" pitchFamily="34" charset="0"/>
              <a:buChar char="−"/>
            </a:pP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CIKLIČKA </a:t>
            </a:r>
            <a:r>
              <a:rPr lang="hr-HR" i="1" dirty="0" smtClean="0">
                <a:latin typeface="+mj-lt"/>
              </a:rPr>
              <a:t>– </a:t>
            </a:r>
            <a:r>
              <a:rPr lang="hr-HR" sz="2200" i="1" dirty="0" smtClean="0">
                <a:latin typeface="+mj-lt"/>
              </a:rPr>
              <a:t>posljedica male potražnje za radnom snagom i velike ponude radne snage (povezana s krizom u gospodarstvu)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75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0241" b="-7373"/>
          <a:stretch/>
        </p:blipFill>
        <p:spPr bwMode="auto">
          <a:xfrm>
            <a:off x="94131" y="525982"/>
            <a:ext cx="8957326" cy="567251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</p:pic>
      <p:sp>
        <p:nvSpPr>
          <p:cNvPr id="3" name="TextBox 2"/>
          <p:cNvSpPr txBox="1"/>
          <p:nvPr/>
        </p:nvSpPr>
        <p:spPr>
          <a:xfrm>
            <a:off x="107504" y="591071"/>
            <a:ext cx="89288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r-HR" sz="2000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Stopa registrirane nezaposlenosti u Hrvatskoj (2000. – 2018.), </a:t>
            </a:r>
            <a:r>
              <a:rPr lang="hr-HR" sz="20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izvor: </a:t>
            </a:r>
            <a:r>
              <a:rPr lang="hr-HR" sz="2000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DZS</a:t>
            </a:r>
            <a:endParaRPr lang="hr-HR" sz="2000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7267" y="744488"/>
            <a:ext cx="349496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hr-HR" sz="1400" i="1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%</a:t>
            </a:r>
            <a:endParaRPr lang="hr-HR" sz="1400" i="1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01998" y="5813356"/>
            <a:ext cx="906506" cy="23139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hr-HR" sz="1400" i="1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razdoblje</a:t>
            </a:r>
            <a:endParaRPr lang="hr-HR" sz="1400" i="1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8508164" y="1585184"/>
            <a:ext cx="0" cy="386004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8300232" y="1585184"/>
            <a:ext cx="0" cy="386004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/>
        </p:nvSpPr>
        <p:spPr>
          <a:xfrm>
            <a:off x="6932080" y="1468600"/>
            <a:ext cx="288032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9" name="Oval 8"/>
          <p:cNvSpPr/>
          <p:nvPr/>
        </p:nvSpPr>
        <p:spPr>
          <a:xfrm>
            <a:off x="7183309" y="2276872"/>
            <a:ext cx="288032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10" name="TextBox 9"/>
          <p:cNvSpPr txBox="1"/>
          <p:nvPr/>
        </p:nvSpPr>
        <p:spPr>
          <a:xfrm>
            <a:off x="6543844" y="1249424"/>
            <a:ext cx="1096873" cy="2353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hr-HR" sz="1400" i="1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jesen i zima</a:t>
            </a:r>
            <a:endParaRPr lang="hr-HR" sz="1400" i="1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876256" y="2545893"/>
            <a:ext cx="824096" cy="37905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hr-HR" sz="1400" i="1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proljeće i ljeto</a:t>
            </a:r>
            <a:endParaRPr lang="hr-HR" sz="1400" i="1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3560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75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/>
      <p:bldP spid="11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75"/>
          <a:stretch/>
        </p:blipFill>
        <p:spPr bwMode="auto">
          <a:xfrm>
            <a:off x="67976" y="1037566"/>
            <a:ext cx="9045286" cy="49117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956376" y="5301208"/>
            <a:ext cx="906506" cy="23139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hr-HR" sz="1400" i="1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razdoblje</a:t>
            </a:r>
            <a:endParaRPr lang="hr-HR" sz="1400" i="1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7504" y="1196752"/>
            <a:ext cx="8928843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hr-HR" sz="2400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Realan rast prosječne plaće (2009. – 2017.), </a:t>
            </a:r>
            <a:r>
              <a:rPr lang="hr-HR" sz="24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izvor: </a:t>
            </a:r>
            <a:r>
              <a:rPr lang="hr-HR" sz="2400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DZS</a:t>
            </a:r>
            <a:endParaRPr lang="hr-HR" sz="2400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4270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115328" cy="868346"/>
          </a:xfrm>
        </p:spPr>
        <p:txBody>
          <a:bodyPr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4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MIKRO i MAKRO primjer</a:t>
            </a:r>
            <a:endParaRPr lang="hr-HR" sz="44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32" y="1000108"/>
            <a:ext cx="9144032" cy="2571768"/>
          </a:xfrm>
        </p:spPr>
        <p:txBody>
          <a:bodyPr lIns="72000">
            <a:normAutofit/>
          </a:bodyPr>
          <a:lstStyle/>
          <a:p>
            <a:pPr indent="-288000">
              <a:spcBef>
                <a:spcPts val="24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600" dirty="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atraktivni novi modeli automobila stimuliraju potrošače na kupnju, što povećava nacionalni dohodak</a:t>
            </a:r>
          </a:p>
          <a:p>
            <a:pPr indent="-288000">
              <a:spcBef>
                <a:spcPts val="24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600" dirty="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visoka razina nacionalnog dohotka povećava prodaju u automobilskoj industriji</a:t>
            </a:r>
          </a:p>
          <a:p>
            <a:pPr>
              <a:spcBef>
                <a:spcPts val="2400"/>
              </a:spcBef>
              <a:buClr>
                <a:prstClr val="white">
                  <a:shade val="95000"/>
                </a:prstClr>
              </a:buClr>
              <a:buFont typeface="Arial" pitchFamily="34" charset="0"/>
              <a:buChar char="−"/>
            </a:pPr>
            <a:endParaRPr lang="hr-HR" sz="2400" b="1" dirty="0" smtClean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285720" y="3500438"/>
            <a:ext cx="8643998" cy="2786082"/>
            <a:chOff x="357158" y="3500438"/>
            <a:chExt cx="8643998" cy="2786082"/>
          </a:xfrm>
        </p:grpSpPr>
        <p:grpSp>
          <p:nvGrpSpPr>
            <p:cNvPr id="12" name="Group 11"/>
            <p:cNvGrpSpPr/>
            <p:nvPr/>
          </p:nvGrpSpPr>
          <p:grpSpPr>
            <a:xfrm>
              <a:off x="500034" y="3571876"/>
              <a:ext cx="8316000" cy="2428892"/>
              <a:chOff x="500034" y="4214818"/>
              <a:chExt cx="8316000" cy="2428892"/>
            </a:xfrm>
          </p:grpSpPr>
          <p:sp>
            <p:nvSpPr>
              <p:cNvPr id="5" name="Rectangle 4"/>
              <p:cNvSpPr/>
              <p:nvPr/>
            </p:nvSpPr>
            <p:spPr>
              <a:xfrm>
                <a:off x="714348" y="5500702"/>
                <a:ext cx="3714776" cy="1143008"/>
              </a:xfrm>
              <a:prstGeom prst="rect">
                <a:avLst/>
              </a:prstGeom>
              <a:solidFill>
                <a:srgbClr val="C00000"/>
              </a:solidFill>
              <a:ln w="38100">
                <a:noFill/>
              </a:ln>
              <a:effectLst/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hr-HR" sz="2800" dirty="0" smtClean="0">
                    <a:solidFill>
                      <a:prstClr val="white"/>
                    </a:solidFill>
                    <a:latin typeface="Calibri" pitchFamily="34" charset="0"/>
                    <a:cs typeface="Calibri" pitchFamily="34" charset="0"/>
                  </a:rPr>
                  <a:t>ponašanje potrošača (potrošnja i potražnja)</a:t>
                </a:r>
                <a:endParaRPr lang="hr-HR" sz="2600" b="1" dirty="0">
                  <a:latin typeface="Calibri" pitchFamily="34" charset="0"/>
                  <a:cs typeface="Calibri" pitchFamily="34" charset="0"/>
                </a:endParaRPr>
              </a:p>
            </p:txBody>
          </p:sp>
          <p:sp>
            <p:nvSpPr>
              <p:cNvPr id="6" name="Right Arrow 5"/>
              <p:cNvSpPr/>
              <p:nvPr/>
            </p:nvSpPr>
            <p:spPr>
              <a:xfrm>
                <a:off x="5036347" y="5607859"/>
                <a:ext cx="857256" cy="928694"/>
              </a:xfrm>
              <a:prstGeom prst="right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r-HR" dirty="0"/>
              </a:p>
            </p:txBody>
          </p:sp>
          <p:sp>
            <p:nvSpPr>
              <p:cNvPr id="7" name="Rectangle 6"/>
              <p:cNvSpPr/>
              <p:nvPr/>
            </p:nvSpPr>
            <p:spPr>
              <a:xfrm>
                <a:off x="6500826" y="5500702"/>
                <a:ext cx="1785950" cy="1143008"/>
              </a:xfrm>
              <a:prstGeom prst="rect">
                <a:avLst/>
              </a:prstGeom>
              <a:solidFill>
                <a:srgbClr val="002060"/>
              </a:solidFill>
              <a:ln w="38100">
                <a:noFill/>
              </a:ln>
              <a:effectLst/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hr-HR" sz="2800" dirty="0" smtClean="0">
                    <a:solidFill>
                      <a:prstClr val="white"/>
                    </a:solidFill>
                    <a:latin typeface="Calibri" pitchFamily="34" charset="0"/>
                    <a:cs typeface="Calibri" pitchFamily="34" charset="0"/>
                    <a:sym typeface="Wingdings" pitchFamily="2" charset="2"/>
                  </a:rPr>
                  <a:t>rast BDP-a</a:t>
                </a:r>
                <a:endParaRPr lang="hr-HR" sz="2600" b="1" dirty="0">
                  <a:latin typeface="Calibri" pitchFamily="34" charset="0"/>
                  <a:cs typeface="Calibri" pitchFamily="34" charset="0"/>
                </a:endParaRPr>
              </a:p>
            </p:txBody>
          </p:sp>
          <p:cxnSp>
            <p:nvCxnSpPr>
              <p:cNvPr id="9" name="Straight Connector 8"/>
              <p:cNvCxnSpPr/>
              <p:nvPr/>
            </p:nvCxnSpPr>
            <p:spPr>
              <a:xfrm>
                <a:off x="500034" y="5213362"/>
                <a:ext cx="8316000" cy="1588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1071538" y="4353317"/>
                <a:ext cx="328878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hr-HR" sz="2800" b="1" dirty="0" smtClean="0">
                    <a:solidFill>
                      <a:srgbClr val="FFC000"/>
                    </a:solidFill>
                    <a:latin typeface="Calibri" pitchFamily="34" charset="0"/>
                    <a:cs typeface="Calibri" pitchFamily="34" charset="0"/>
                  </a:rPr>
                  <a:t>MIKRO</a:t>
                </a:r>
                <a:r>
                  <a:rPr lang="hr-HR" b="1" dirty="0" smtClean="0">
                    <a:latin typeface="Calibri" pitchFamily="34" charset="0"/>
                    <a:cs typeface="Calibri" pitchFamily="34" charset="0"/>
                  </a:rPr>
                  <a:t>EKONOMSKI FAKTORI</a:t>
                </a:r>
                <a:endParaRPr lang="hr-HR" b="1" dirty="0">
                  <a:latin typeface="Calibri" pitchFamily="34" charset="0"/>
                  <a:cs typeface="Calibri" pitchFamily="34" charset="0"/>
                </a:endParaRP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6090576" y="4214818"/>
                <a:ext cx="2624828" cy="8002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hr-HR" sz="2800" b="1" dirty="0" smtClean="0">
                    <a:solidFill>
                      <a:srgbClr val="FFC000"/>
                    </a:solidFill>
                    <a:latin typeface="Calibri" pitchFamily="34" charset="0"/>
                    <a:cs typeface="Calibri" pitchFamily="34" charset="0"/>
                  </a:rPr>
                  <a:t>MAKRO</a:t>
                </a:r>
                <a:r>
                  <a:rPr lang="hr-HR" b="1" dirty="0" smtClean="0">
                    <a:latin typeface="Calibri" pitchFamily="34" charset="0"/>
                    <a:cs typeface="Calibri" pitchFamily="34" charset="0"/>
                  </a:rPr>
                  <a:t>EKONOMSKI</a:t>
                </a:r>
              </a:p>
              <a:p>
                <a:pPr algn="ctr"/>
                <a:r>
                  <a:rPr lang="hr-HR" b="1" dirty="0" smtClean="0">
                    <a:latin typeface="Calibri" pitchFamily="34" charset="0"/>
                    <a:cs typeface="Calibri" pitchFamily="34" charset="0"/>
                  </a:rPr>
                  <a:t> FAKTORI</a:t>
                </a:r>
                <a:endParaRPr lang="hr-HR" b="1" dirty="0">
                  <a:latin typeface="Calibri" pitchFamily="34" charset="0"/>
                  <a:cs typeface="Calibri" pitchFamily="34" charset="0"/>
                </a:endParaRPr>
              </a:p>
            </p:txBody>
          </p:sp>
        </p:grpSp>
        <p:sp>
          <p:nvSpPr>
            <p:cNvPr id="14" name="Rectangle 13"/>
            <p:cNvSpPr/>
            <p:nvPr/>
          </p:nvSpPr>
          <p:spPr>
            <a:xfrm>
              <a:off x="357158" y="3500438"/>
              <a:ext cx="8643998" cy="2786082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r-HR" dirty="0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686800" cy="868346"/>
          </a:xfrm>
        </p:spPr>
        <p:txBody>
          <a:bodyPr>
            <a:no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DRŽAVA I NACIONALNO GOSPODARSTVO</a:t>
            </a:r>
            <a:endParaRPr lang="hr-HR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-142876" y="928694"/>
            <a:ext cx="9286908" cy="5929330"/>
          </a:xfrm>
        </p:spPr>
        <p:txBody>
          <a:bodyPr>
            <a:normAutofit/>
          </a:bodyPr>
          <a:lstStyle/>
          <a:p>
            <a:pPr indent="-288000">
              <a:spcBef>
                <a:spcPts val="2400"/>
              </a:spcBef>
              <a:buFont typeface="Arial" pitchFamily="34" charset="0"/>
              <a:buChar char="−"/>
            </a:pP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INFLACIJA </a:t>
            </a:r>
            <a:r>
              <a:rPr lang="hr-HR" sz="2400" dirty="0" smtClean="0">
                <a:latin typeface="+mn-lt"/>
              </a:rPr>
              <a:t>– </a:t>
            </a:r>
            <a:r>
              <a:rPr lang="it-IT" sz="2400" dirty="0" smtClean="0">
                <a:latin typeface="+mn-lt"/>
              </a:rPr>
              <a:t>ozna</a:t>
            </a:r>
            <a:r>
              <a:rPr lang="hr-HR" sz="2400" dirty="0" err="1" smtClean="0">
                <a:latin typeface="+mn-lt"/>
              </a:rPr>
              <a:t>čava</a:t>
            </a:r>
            <a:r>
              <a:rPr lang="it-IT" sz="2400" dirty="0" smtClean="0">
                <a:latin typeface="+mn-lt"/>
              </a:rPr>
              <a:t> </a:t>
            </a:r>
            <a:r>
              <a:rPr lang="it-IT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rast</a:t>
            </a:r>
            <a:r>
              <a:rPr lang="it-IT" sz="2400" dirty="0" smtClean="0">
                <a:latin typeface="+mn-lt"/>
              </a:rPr>
              <a:t> opće razine </a:t>
            </a:r>
            <a:r>
              <a:rPr lang="it-IT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cijena</a:t>
            </a:r>
            <a:r>
              <a:rPr lang="it-IT" sz="2400" dirty="0" smtClean="0">
                <a:latin typeface="+mn-lt"/>
              </a:rPr>
              <a:t> svih dobara i usluga, a time i </a:t>
            </a:r>
            <a:r>
              <a:rPr lang="it-IT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pad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kupovne</a:t>
            </a:r>
            <a:r>
              <a:rPr lang="it-IT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snage</a:t>
            </a:r>
            <a:r>
              <a:rPr lang="it-IT" sz="2400" dirty="0" smtClean="0">
                <a:latin typeface="+mn-lt"/>
              </a:rPr>
              <a:t>, odnosno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vrijednosti</a:t>
            </a:r>
            <a:r>
              <a:rPr lang="it-IT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novca</a:t>
            </a:r>
            <a:endParaRPr lang="hr-HR" sz="2400" b="1" dirty="0" smtClean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  <a:p>
            <a:pPr lvl="1" indent="-288000">
              <a:spcBef>
                <a:spcPts val="600"/>
              </a:spcBef>
              <a:buFont typeface="Arial" pitchFamily="34" charset="0"/>
              <a:buChar char="−"/>
            </a:pPr>
            <a:r>
              <a:rPr lang="de-AT" i="1" dirty="0" smtClean="0">
                <a:latin typeface="+mn-lt"/>
              </a:rPr>
              <a:t>uzroci inflacije su </a:t>
            </a:r>
            <a:r>
              <a:rPr lang="hr-HR" i="1" dirty="0" smtClean="0">
                <a:latin typeface="+mn-lt"/>
              </a:rPr>
              <a:t>prevelika</a:t>
            </a:r>
            <a:r>
              <a:rPr lang="de-AT" i="1" dirty="0" smtClean="0">
                <a:latin typeface="+mn-lt"/>
              </a:rPr>
              <a:t> ponuda novca i fiskalni (porezni) deficit (</a:t>
            </a:r>
            <a:r>
              <a:rPr lang="hr-HR" i="1" dirty="0" smtClean="0">
                <a:latin typeface="+mn-lt"/>
              </a:rPr>
              <a:t>manjak</a:t>
            </a:r>
            <a:r>
              <a:rPr lang="de-AT" i="1" dirty="0" smtClean="0">
                <a:latin typeface="+mn-lt"/>
              </a:rPr>
              <a:t>) </a:t>
            </a:r>
          </a:p>
          <a:p>
            <a:pPr indent="-288000">
              <a:spcBef>
                <a:spcPts val="1200"/>
              </a:spcBef>
              <a:buFont typeface="Arial" pitchFamily="34" charset="0"/>
              <a:buChar char="−"/>
            </a:pP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VRSTE INFLACIJE</a:t>
            </a:r>
          </a:p>
          <a:p>
            <a:pPr lvl="1" indent="-288000">
              <a:spcBef>
                <a:spcPts val="600"/>
              </a:spcBef>
              <a:buFont typeface="Arial" pitchFamily="34" charset="0"/>
              <a:buChar char="−"/>
            </a:pP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UMJERENA </a:t>
            </a:r>
            <a:r>
              <a:rPr lang="hr-H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– </a:t>
            </a:r>
            <a:r>
              <a:rPr lang="pl-PL" i="1" dirty="0" smtClean="0">
                <a:latin typeface="+mn-lt"/>
              </a:rPr>
              <a:t>spor i predvidljiv rast cijena (jednoznamenkaste godišnje stope inflacije)</a:t>
            </a:r>
            <a:endParaRPr lang="hr-HR" i="1" dirty="0" smtClean="0">
              <a:latin typeface="+mn-lt"/>
            </a:endParaRPr>
          </a:p>
          <a:p>
            <a:pPr lvl="1" indent="-288000">
              <a:spcBef>
                <a:spcPts val="1200"/>
              </a:spcBef>
              <a:buFont typeface="Arial" pitchFamily="34" charset="0"/>
              <a:buChar char="−"/>
            </a:pP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GALOPIRAJUĆA </a:t>
            </a:r>
            <a:r>
              <a:rPr lang="hr-HR" dirty="0" smtClean="0">
                <a:latin typeface="+mn-lt"/>
              </a:rPr>
              <a:t>– </a:t>
            </a:r>
            <a:r>
              <a:rPr lang="pl-PL" i="1" dirty="0" smtClean="0">
                <a:latin typeface="+mn-lt"/>
              </a:rPr>
              <a:t>cijene brzo rastu (dvoznamenkaste godišnje stope inflacije)</a:t>
            </a:r>
            <a:endParaRPr lang="hr-HR" i="1" dirty="0" smtClean="0">
              <a:latin typeface="+mn-lt"/>
            </a:endParaRPr>
          </a:p>
          <a:p>
            <a:pPr lvl="1" indent="-288000">
              <a:spcBef>
                <a:spcPts val="1200"/>
              </a:spcBef>
              <a:buFont typeface="Arial" pitchFamily="34" charset="0"/>
              <a:buChar char="−"/>
            </a:pP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HIPERINFLACIJA</a:t>
            </a:r>
            <a:r>
              <a:rPr lang="hr-HR" i="1" dirty="0" smtClean="0">
                <a:latin typeface="+mn-lt"/>
              </a:rPr>
              <a:t> – potpuna nestabilnost cijena i novca (rast cijena od 50% mjesečno do više milijuna posto godišnje)</a:t>
            </a:r>
          </a:p>
          <a:p>
            <a:pPr indent="-288000">
              <a:spcBef>
                <a:spcPts val="1800"/>
              </a:spcBef>
              <a:buFont typeface="Arial" pitchFamily="34" charset="0"/>
              <a:buChar char="−"/>
            </a:pP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DEFLACIJA</a:t>
            </a:r>
            <a:r>
              <a:rPr lang="hr-HR" i="1" dirty="0" smtClean="0">
                <a:latin typeface="+mn-lt"/>
              </a:rPr>
              <a:t> </a:t>
            </a:r>
            <a:r>
              <a:rPr lang="hr-HR" sz="2400" i="1" dirty="0" smtClean="0">
                <a:latin typeface="+mn-lt"/>
              </a:rPr>
              <a:t>–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pad</a:t>
            </a:r>
            <a:r>
              <a:rPr lang="hr-HR" sz="2400" dirty="0" smtClean="0">
                <a:latin typeface="+mn-lt"/>
              </a:rPr>
              <a:t> opće razine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cijena</a:t>
            </a:r>
            <a:r>
              <a:rPr lang="hr-HR" sz="2400" dirty="0" smtClean="0">
                <a:latin typeface="+mn-lt"/>
              </a:rPr>
              <a:t> uzrokovan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povećanjem vrijednosti novca </a:t>
            </a:r>
            <a:r>
              <a:rPr lang="hr-HR" sz="2400" i="1" dirty="0" smtClean="0">
                <a:latin typeface="+mn-lt"/>
              </a:rPr>
              <a:t>(proizvodna i novčana deflacija)</a:t>
            </a:r>
            <a:endParaRPr lang="hr-HR" i="1" dirty="0" smtClean="0">
              <a:latin typeface="+mn-lt"/>
            </a:endParaRPr>
          </a:p>
        </p:txBody>
      </p:sp>
      <p:pic>
        <p:nvPicPr>
          <p:cNvPr id="22530" name="Picture 2" descr="http://www.poslovni.hr/img/ArticleImages/171535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214290"/>
            <a:ext cx="5027517" cy="366713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grpSp>
        <p:nvGrpSpPr>
          <p:cNvPr id="3" name="Group 2"/>
          <p:cNvGrpSpPr/>
          <p:nvPr/>
        </p:nvGrpSpPr>
        <p:grpSpPr>
          <a:xfrm>
            <a:off x="402015" y="4095416"/>
            <a:ext cx="8527662" cy="2258101"/>
            <a:chOff x="402015" y="4095416"/>
            <a:chExt cx="8527662" cy="2258101"/>
          </a:xfrm>
        </p:grpSpPr>
        <p:pic>
          <p:nvPicPr>
            <p:cNvPr id="22534" name="Picture 6"/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auto">
            <a:xfrm>
              <a:off x="402015" y="4095416"/>
              <a:ext cx="4818057" cy="2258101"/>
            </a:xfrm>
            <a:prstGeom prst="rect">
              <a:avLst/>
            </a:prstGeom>
            <a:noFill/>
          </p:spPr>
        </p:pic>
        <p:sp>
          <p:nvSpPr>
            <p:cNvPr id="7" name="TextBox 6"/>
            <p:cNvSpPr txBox="1"/>
            <p:nvPr/>
          </p:nvSpPr>
          <p:spPr>
            <a:xfrm>
              <a:off x="5274648" y="4101082"/>
              <a:ext cx="3655029" cy="2246769"/>
            </a:xfrm>
            <a:prstGeom prst="rect">
              <a:avLst/>
            </a:prstGeom>
            <a:solidFill>
              <a:schemeClr val="tx1"/>
            </a:solidFill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hr-HR" sz="2800" dirty="0" smtClean="0">
                  <a:solidFill>
                    <a:schemeClr val="bg1"/>
                  </a:solidFill>
                </a:rPr>
                <a:t>1993./94. - SR Jugoslavija (danas Srbija) cijene</a:t>
              </a:r>
              <a:r>
                <a:rPr lang="it-IT" sz="2800" dirty="0" smtClean="0">
                  <a:solidFill>
                    <a:schemeClr val="bg1"/>
                  </a:solidFill>
                </a:rPr>
                <a:t> </a:t>
              </a:r>
              <a:r>
                <a:rPr lang="hr-HR" sz="2800" dirty="0" smtClean="0">
                  <a:solidFill>
                    <a:schemeClr val="bg1"/>
                  </a:solidFill>
                </a:rPr>
                <a:t>su</a:t>
              </a:r>
              <a:r>
                <a:rPr lang="it-IT" sz="2800" dirty="0" smtClean="0">
                  <a:solidFill>
                    <a:schemeClr val="bg1"/>
                  </a:solidFill>
                </a:rPr>
                <a:t> </a:t>
              </a:r>
              <a:r>
                <a:rPr lang="hr-HR" sz="2800" dirty="0" smtClean="0">
                  <a:solidFill>
                    <a:schemeClr val="bg1"/>
                  </a:solidFill>
                </a:rPr>
                <a:t>se</a:t>
              </a:r>
              <a:r>
                <a:rPr lang="it-IT" sz="2800" dirty="0" smtClean="0">
                  <a:solidFill>
                    <a:schemeClr val="bg1"/>
                  </a:solidFill>
                </a:rPr>
                <a:t> </a:t>
              </a:r>
              <a:r>
                <a:rPr lang="hr-HR" sz="2800" b="1" dirty="0" smtClean="0">
                  <a:solidFill>
                    <a:srgbClr val="FF0000"/>
                  </a:solidFill>
                </a:rPr>
                <a:t>udvostručavale</a:t>
              </a:r>
              <a:r>
                <a:rPr lang="it-IT" sz="2800" b="1" dirty="0" smtClean="0">
                  <a:solidFill>
                    <a:srgbClr val="FF0000"/>
                  </a:solidFill>
                </a:rPr>
                <a:t> svakih 16 sati</a:t>
              </a:r>
              <a:endParaRPr lang="hr-HR" sz="28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413027" y="1563251"/>
            <a:ext cx="8516651" cy="2351087"/>
            <a:chOff x="413027" y="1563251"/>
            <a:chExt cx="8516651" cy="2351087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13027" y="1563251"/>
              <a:ext cx="4796031" cy="2351087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5286380" y="1576369"/>
              <a:ext cx="3643298" cy="2169825"/>
            </a:xfrm>
            <a:prstGeom prst="rect">
              <a:avLst/>
            </a:prstGeom>
            <a:solidFill>
              <a:schemeClr val="tx1"/>
            </a:solidFill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hr-HR" sz="2400" b="1" dirty="0" smtClean="0">
                  <a:solidFill>
                    <a:srgbClr val="FF0000"/>
                  </a:solidFill>
                </a:rPr>
                <a:t>NAJVEĆA ZABILJEŽENA INFLACIJA</a:t>
              </a:r>
              <a:endParaRPr lang="hr-HR" sz="2400" dirty="0" smtClean="0">
                <a:solidFill>
                  <a:schemeClr val="bg1"/>
                </a:solidFill>
              </a:endParaRPr>
            </a:p>
            <a:p>
              <a:pPr>
                <a:spcBef>
                  <a:spcPts val="1800"/>
                </a:spcBef>
              </a:pPr>
              <a:r>
                <a:rPr lang="hr-HR" sz="2400" dirty="0" smtClean="0">
                  <a:solidFill>
                    <a:schemeClr val="bg1"/>
                  </a:solidFill>
                </a:rPr>
                <a:t>1945. – Mađarska cijene</a:t>
              </a:r>
              <a:r>
                <a:rPr lang="it-IT" sz="2400" dirty="0" smtClean="0">
                  <a:solidFill>
                    <a:schemeClr val="bg1"/>
                  </a:solidFill>
                </a:rPr>
                <a:t> </a:t>
              </a:r>
              <a:r>
                <a:rPr lang="hr-HR" sz="2400" dirty="0" smtClean="0">
                  <a:solidFill>
                    <a:schemeClr val="bg1"/>
                  </a:solidFill>
                </a:rPr>
                <a:t>su</a:t>
              </a:r>
              <a:r>
                <a:rPr lang="it-IT" sz="2400" dirty="0" smtClean="0">
                  <a:solidFill>
                    <a:schemeClr val="bg1"/>
                  </a:solidFill>
                </a:rPr>
                <a:t> </a:t>
              </a:r>
              <a:r>
                <a:rPr lang="hr-HR" sz="2400" dirty="0" smtClean="0">
                  <a:solidFill>
                    <a:schemeClr val="bg1"/>
                  </a:solidFill>
                </a:rPr>
                <a:t>se</a:t>
              </a:r>
              <a:r>
                <a:rPr lang="it-IT" sz="2400" dirty="0" smtClean="0">
                  <a:solidFill>
                    <a:schemeClr val="bg1"/>
                  </a:solidFill>
                </a:rPr>
                <a:t> </a:t>
              </a:r>
              <a:r>
                <a:rPr lang="hr-HR" sz="2400" b="1" dirty="0" smtClean="0">
                  <a:solidFill>
                    <a:srgbClr val="FF0000"/>
                  </a:solidFill>
                </a:rPr>
                <a:t>udvostručavale</a:t>
              </a:r>
              <a:r>
                <a:rPr lang="it-IT" sz="2400" b="1" dirty="0" smtClean="0">
                  <a:solidFill>
                    <a:srgbClr val="FF0000"/>
                  </a:solidFill>
                </a:rPr>
                <a:t> svakih 1</a:t>
              </a:r>
              <a:r>
                <a:rPr lang="hr-HR" sz="2400" b="1" dirty="0" smtClean="0">
                  <a:solidFill>
                    <a:srgbClr val="FF0000"/>
                  </a:solidFill>
                </a:rPr>
                <a:t>5</a:t>
              </a:r>
              <a:r>
                <a:rPr lang="it-IT" sz="2400" b="1" dirty="0" smtClean="0">
                  <a:solidFill>
                    <a:srgbClr val="FF0000"/>
                  </a:solidFill>
                </a:rPr>
                <a:t> sati</a:t>
              </a:r>
              <a:endParaRPr lang="hr-HR" sz="2400" b="1" dirty="0" smtClean="0">
                <a:solidFill>
                  <a:srgbClr val="FF0000"/>
                </a:solidFill>
              </a:endParaRPr>
            </a:p>
          </p:txBody>
        </p: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5961" y="1976470"/>
            <a:ext cx="8824128" cy="4377047"/>
          </a:xfrm>
          <a:prstGeom prst="rect">
            <a:avLst/>
          </a:prstGeom>
        </p:spPr>
      </p:pic>
      <p:pic>
        <p:nvPicPr>
          <p:cNvPr id="22532" name="Picture 4" descr="https://fbcdn-sphotos-e-a.akamaihd.net/hphotos-ak-ash4/304432_4930379263708_1597323459_n.jpg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713163" y="2135250"/>
            <a:ext cx="7798067" cy="388603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75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22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250"/>
                                        <p:tgtEl>
                                          <p:spTgt spid="22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686800" cy="868346"/>
          </a:xfrm>
        </p:spPr>
        <p:txBody>
          <a:bodyPr>
            <a:no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DRŽAVA I NACIONALNO GOSPODARSTVO</a:t>
            </a:r>
            <a:endParaRPr lang="hr-HR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-142876" y="928694"/>
            <a:ext cx="9286908" cy="5929330"/>
          </a:xfrm>
        </p:spPr>
        <p:txBody>
          <a:bodyPr>
            <a:normAutofit/>
          </a:bodyPr>
          <a:lstStyle/>
          <a:p>
            <a:pPr indent="-288000">
              <a:spcBef>
                <a:spcPts val="2400"/>
              </a:spcBef>
              <a:buFont typeface="Arial" pitchFamily="34" charset="0"/>
              <a:buChar char="−"/>
            </a:pP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INFLACIJA </a:t>
            </a:r>
            <a:r>
              <a:rPr lang="hr-HR" sz="2400" dirty="0" smtClean="0">
                <a:latin typeface="+mn-lt"/>
              </a:rPr>
              <a:t>– </a:t>
            </a:r>
            <a:r>
              <a:rPr lang="it-IT" sz="2400" dirty="0" smtClean="0">
                <a:latin typeface="+mn-lt"/>
              </a:rPr>
              <a:t>ozna</a:t>
            </a:r>
            <a:r>
              <a:rPr lang="hr-HR" sz="2400" dirty="0" err="1" smtClean="0">
                <a:latin typeface="+mn-lt"/>
              </a:rPr>
              <a:t>čava</a:t>
            </a:r>
            <a:r>
              <a:rPr lang="it-IT" sz="2400" dirty="0" smtClean="0">
                <a:latin typeface="+mn-lt"/>
              </a:rPr>
              <a:t> </a:t>
            </a:r>
            <a:r>
              <a:rPr lang="it-IT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rast</a:t>
            </a:r>
            <a:r>
              <a:rPr lang="it-IT" sz="2400" dirty="0" smtClean="0">
                <a:latin typeface="+mn-lt"/>
              </a:rPr>
              <a:t> opće razine </a:t>
            </a:r>
            <a:r>
              <a:rPr lang="it-IT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cijena</a:t>
            </a:r>
            <a:r>
              <a:rPr lang="it-IT" sz="2400" dirty="0" smtClean="0">
                <a:latin typeface="+mn-lt"/>
              </a:rPr>
              <a:t> svih dobara i usluga, a time i </a:t>
            </a:r>
            <a:r>
              <a:rPr lang="it-IT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pad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kupovne</a:t>
            </a:r>
            <a:r>
              <a:rPr lang="it-IT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snage</a:t>
            </a:r>
            <a:r>
              <a:rPr lang="it-IT" sz="2400" dirty="0" smtClean="0">
                <a:latin typeface="+mn-lt"/>
              </a:rPr>
              <a:t>, odnosno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vrijednosti</a:t>
            </a:r>
            <a:r>
              <a:rPr lang="it-IT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novca</a:t>
            </a:r>
            <a:endParaRPr lang="hr-HR" sz="2400" b="1" dirty="0" smtClean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  <a:p>
            <a:pPr lvl="1" indent="-288000">
              <a:spcBef>
                <a:spcPts val="600"/>
              </a:spcBef>
              <a:buFont typeface="Arial" pitchFamily="34" charset="0"/>
              <a:buChar char="−"/>
            </a:pPr>
            <a:r>
              <a:rPr lang="de-AT" i="1" dirty="0" smtClean="0">
                <a:latin typeface="+mn-lt"/>
              </a:rPr>
              <a:t>uzroci inflacije su </a:t>
            </a:r>
            <a:r>
              <a:rPr lang="hr-HR" i="1" dirty="0" smtClean="0">
                <a:latin typeface="+mn-lt"/>
              </a:rPr>
              <a:t>prevelika</a:t>
            </a:r>
            <a:r>
              <a:rPr lang="de-AT" i="1" dirty="0" smtClean="0">
                <a:latin typeface="+mn-lt"/>
              </a:rPr>
              <a:t> ponuda novca i fiskalni (porezni) deficit (</a:t>
            </a:r>
            <a:r>
              <a:rPr lang="hr-HR" i="1" dirty="0" smtClean="0">
                <a:latin typeface="+mn-lt"/>
              </a:rPr>
              <a:t>manjak</a:t>
            </a:r>
            <a:r>
              <a:rPr lang="de-AT" i="1" dirty="0" smtClean="0">
                <a:latin typeface="+mn-lt"/>
              </a:rPr>
              <a:t>) </a:t>
            </a:r>
          </a:p>
          <a:p>
            <a:pPr indent="-288000">
              <a:spcBef>
                <a:spcPts val="1200"/>
              </a:spcBef>
              <a:buFont typeface="Arial" pitchFamily="34" charset="0"/>
              <a:buChar char="−"/>
            </a:pP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VRSTE INFLACIJE</a:t>
            </a:r>
          </a:p>
          <a:p>
            <a:pPr lvl="1" indent="-288000">
              <a:spcBef>
                <a:spcPts val="600"/>
              </a:spcBef>
              <a:buFont typeface="Arial" pitchFamily="34" charset="0"/>
              <a:buChar char="−"/>
            </a:pP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UMJERENA </a:t>
            </a:r>
            <a:r>
              <a:rPr lang="hr-H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– </a:t>
            </a:r>
            <a:r>
              <a:rPr lang="pl-PL" i="1" dirty="0" smtClean="0">
                <a:latin typeface="+mn-lt"/>
              </a:rPr>
              <a:t>spor i predvidljiv rast cijena (jednoznamenkaste godišnje stope inflacije)</a:t>
            </a:r>
            <a:endParaRPr lang="hr-HR" i="1" dirty="0" smtClean="0">
              <a:latin typeface="+mn-lt"/>
            </a:endParaRPr>
          </a:p>
          <a:p>
            <a:pPr lvl="1" indent="-288000">
              <a:spcBef>
                <a:spcPts val="1200"/>
              </a:spcBef>
              <a:buFont typeface="Arial" pitchFamily="34" charset="0"/>
              <a:buChar char="−"/>
            </a:pP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GALOPIRAJUĆA </a:t>
            </a:r>
            <a:r>
              <a:rPr lang="hr-HR" dirty="0" smtClean="0">
                <a:latin typeface="+mn-lt"/>
              </a:rPr>
              <a:t>– </a:t>
            </a:r>
            <a:r>
              <a:rPr lang="pl-PL" i="1" dirty="0" smtClean="0">
                <a:latin typeface="+mn-lt"/>
              </a:rPr>
              <a:t>cijene brzo rastu (dvoznamenkaste godišnje stope inflacije)</a:t>
            </a:r>
            <a:endParaRPr lang="hr-HR" i="1" dirty="0" smtClean="0">
              <a:latin typeface="+mn-lt"/>
            </a:endParaRPr>
          </a:p>
          <a:p>
            <a:pPr lvl="1" indent="-288000">
              <a:spcBef>
                <a:spcPts val="1200"/>
              </a:spcBef>
              <a:buFont typeface="Arial" pitchFamily="34" charset="0"/>
              <a:buChar char="−"/>
            </a:pP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HIPERINFLACIJA</a:t>
            </a:r>
            <a:r>
              <a:rPr lang="hr-HR" i="1" dirty="0" smtClean="0">
                <a:latin typeface="+mn-lt"/>
              </a:rPr>
              <a:t> – potpuna nestabilnost cijena i novca (rast cijena od 50% mjesečno do više milijuna posto godišnje)</a:t>
            </a:r>
          </a:p>
          <a:p>
            <a:pPr indent="-288000">
              <a:spcBef>
                <a:spcPts val="1800"/>
              </a:spcBef>
              <a:buFont typeface="Arial" pitchFamily="34" charset="0"/>
              <a:buChar char="−"/>
            </a:pP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DEFLACIJA</a:t>
            </a:r>
            <a:r>
              <a:rPr lang="hr-HR" i="1" dirty="0" smtClean="0">
                <a:latin typeface="+mn-lt"/>
              </a:rPr>
              <a:t> </a:t>
            </a:r>
            <a:r>
              <a:rPr lang="hr-HR" sz="2400" i="1" dirty="0" smtClean="0">
                <a:latin typeface="+mn-lt"/>
              </a:rPr>
              <a:t>–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pad</a:t>
            </a:r>
            <a:r>
              <a:rPr lang="hr-HR" sz="2400" dirty="0" smtClean="0">
                <a:latin typeface="+mn-lt"/>
              </a:rPr>
              <a:t> opće razine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cijena</a:t>
            </a:r>
            <a:r>
              <a:rPr lang="hr-HR" sz="2400" dirty="0" smtClean="0">
                <a:latin typeface="+mn-lt"/>
              </a:rPr>
              <a:t> uzrokovan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povećanjem vrijednosti novca </a:t>
            </a:r>
            <a:r>
              <a:rPr lang="hr-HR" sz="2400" i="1" dirty="0" smtClean="0">
                <a:latin typeface="+mn-lt"/>
              </a:rPr>
              <a:t>(proizvodna i novčana deflacija)</a:t>
            </a:r>
            <a:endParaRPr lang="hr-HR" i="1" dirty="0" smtClean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88671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75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79"/>
          <a:stretch/>
        </p:blipFill>
        <p:spPr bwMode="auto">
          <a:xfrm>
            <a:off x="47491" y="856234"/>
            <a:ext cx="9037995" cy="49053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8154266" y="5645882"/>
            <a:ext cx="906506" cy="23139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hr-HR" sz="1400" i="1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razdoblje</a:t>
            </a:r>
            <a:endParaRPr lang="hr-HR" sz="1400" i="1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9772" y="1124744"/>
            <a:ext cx="8928843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hr-HR" sz="2400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Rast cijena proizvoda (2009. – 2017.), </a:t>
            </a:r>
            <a:r>
              <a:rPr lang="hr-HR" sz="24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izvor: </a:t>
            </a:r>
            <a:r>
              <a:rPr lang="hr-HR" sz="2400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DZS</a:t>
            </a:r>
            <a:endParaRPr lang="hr-HR" sz="2400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6660232" y="2229141"/>
            <a:ext cx="0" cy="2114808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8748464" y="2229141"/>
            <a:ext cx="0" cy="2114808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2289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686800" cy="868346"/>
          </a:xfrm>
        </p:spPr>
        <p:txBody>
          <a:bodyPr>
            <a:no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EKONOMSKA FUNKCIJA DRŽAVE</a:t>
            </a:r>
            <a:endParaRPr lang="hr-HR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-285784" y="857232"/>
            <a:ext cx="9286908" cy="5929330"/>
          </a:xfrm>
        </p:spPr>
        <p:txBody>
          <a:bodyPr>
            <a:normAutofit/>
          </a:bodyPr>
          <a:lstStyle/>
          <a:p>
            <a:pPr indent="-288000">
              <a:spcBef>
                <a:spcPts val="2400"/>
              </a:spcBef>
              <a:buFont typeface="Arial" pitchFamily="34" charset="0"/>
              <a:buChar char="−"/>
            </a:pPr>
            <a:r>
              <a:rPr lang="hr-HR" sz="3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TRI TEMELJNE EKONOMSKE FUNKCIJE DRŽAVE:</a:t>
            </a:r>
          </a:p>
          <a:p>
            <a:pPr lvl="1" indent="-288000">
              <a:spcBef>
                <a:spcPts val="1800"/>
              </a:spcBef>
              <a:buFont typeface="Arial" pitchFamily="34" charset="0"/>
              <a:buChar char="−"/>
            </a:pPr>
            <a:r>
              <a:rPr lang="hr-HR" sz="2800" dirty="0" smtClean="0">
                <a:latin typeface="+mj-lt"/>
              </a:rPr>
              <a:t>poticanje  </a:t>
            </a:r>
            <a:r>
              <a:rPr lang="hr-HR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UČINKOVITOSTI</a:t>
            </a:r>
            <a:r>
              <a:rPr lang="hr-HR" sz="2800" dirty="0" smtClean="0">
                <a:latin typeface="+mj-lt"/>
              </a:rPr>
              <a:t> </a:t>
            </a:r>
          </a:p>
          <a:p>
            <a:pPr lvl="1" indent="-288000">
              <a:spcBef>
                <a:spcPts val="1800"/>
              </a:spcBef>
              <a:buFont typeface="Arial" pitchFamily="34" charset="0"/>
              <a:buChar char="−"/>
            </a:pPr>
            <a:r>
              <a:rPr lang="hr-HR" sz="2800" dirty="0" smtClean="0">
                <a:latin typeface="+mj-lt"/>
              </a:rPr>
              <a:t>poticanje  </a:t>
            </a:r>
            <a:r>
              <a:rPr lang="hr-HR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JEDNAKOSTI</a:t>
            </a:r>
            <a:r>
              <a:rPr lang="hr-HR" sz="2800" dirty="0" smtClean="0">
                <a:latin typeface="+mj-lt"/>
              </a:rPr>
              <a:t> </a:t>
            </a:r>
          </a:p>
          <a:p>
            <a:pPr lvl="1" indent="-288000">
              <a:spcBef>
                <a:spcPts val="1800"/>
              </a:spcBef>
              <a:buFont typeface="Arial" pitchFamily="34" charset="0"/>
              <a:buChar char="−"/>
            </a:pPr>
            <a:r>
              <a:rPr lang="hr-HR" sz="2800" dirty="0" smtClean="0">
                <a:latin typeface="+mj-lt"/>
              </a:rPr>
              <a:t>poticanje  </a:t>
            </a:r>
            <a:r>
              <a:rPr lang="hr-HR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STABILNOSTI</a:t>
            </a:r>
            <a:endParaRPr lang="hr-HR" sz="3200" b="1" dirty="0" smtClean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  <a:p>
            <a:pPr lvl="1" indent="-288000">
              <a:spcBef>
                <a:spcPts val="2400"/>
              </a:spcBef>
              <a:buFont typeface="Arial" pitchFamily="34" charset="0"/>
              <a:buChar char="−"/>
            </a:pPr>
            <a:endParaRPr lang="hr-HR" i="1" dirty="0" smtClean="0">
              <a:latin typeface="+mj-lt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079243" y="1571612"/>
            <a:ext cx="2496133" cy="50006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>
              <a:latin typeface="+mj-lt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079243" y="2285992"/>
            <a:ext cx="2020267" cy="428628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>
              <a:latin typeface="+mj-lt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079243" y="2928934"/>
            <a:ext cx="2143140" cy="428628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>
              <a:latin typeface="+mj-lt"/>
            </a:endParaRPr>
          </a:p>
        </p:txBody>
      </p:sp>
      <p:sp>
        <p:nvSpPr>
          <p:cNvPr id="12" name="Rounded Rectangular Callout 11"/>
          <p:cNvSpPr/>
          <p:nvPr/>
        </p:nvSpPr>
        <p:spPr>
          <a:xfrm>
            <a:off x="142844" y="3933056"/>
            <a:ext cx="3956666" cy="2520280"/>
          </a:xfrm>
          <a:prstGeom prst="wedgeRoundRectCallout">
            <a:avLst>
              <a:gd name="adj1" fmla="val 39190"/>
              <a:gd name="adj2" fmla="val -76725"/>
              <a:gd name="adj3" fmla="val 16667"/>
            </a:avLst>
          </a:prstGeom>
          <a:solidFill>
            <a:schemeClr val="tx1"/>
          </a:solidFill>
          <a:ln w="3175">
            <a:solidFill>
              <a:schemeClr val="bg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0" rtlCol="0" anchor="t"/>
          <a:lstStyle/>
          <a:p>
            <a:pPr marL="252000" indent="-252000">
              <a:buFont typeface="Arial" pitchFamily="34" charset="0"/>
              <a:buChar char="–"/>
            </a:pPr>
            <a:r>
              <a:rPr lang="hr-HR" sz="2000" b="1" dirty="0" smtClean="0">
                <a:solidFill>
                  <a:srgbClr val="FF0000"/>
                </a:solidFill>
                <a:latin typeface="+mj-lt"/>
              </a:rPr>
              <a:t>fiskalnom</a:t>
            </a:r>
            <a:r>
              <a:rPr lang="hr-HR" sz="20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hr-HR" sz="2000" i="1" dirty="0" smtClean="0">
                <a:solidFill>
                  <a:schemeClr val="bg1"/>
                </a:solidFill>
                <a:latin typeface="+mj-lt"/>
              </a:rPr>
              <a:t>(porezima, subvencijama, potporama) </a:t>
            </a:r>
            <a:r>
              <a:rPr lang="hr-HR" sz="2000" dirty="0" smtClean="0">
                <a:solidFill>
                  <a:schemeClr val="bg1"/>
                </a:solidFill>
                <a:latin typeface="+mj-lt"/>
              </a:rPr>
              <a:t>i </a:t>
            </a:r>
            <a:r>
              <a:rPr lang="hr-HR" sz="2000" b="1" dirty="0" smtClean="0">
                <a:solidFill>
                  <a:srgbClr val="FF0000"/>
                </a:solidFill>
                <a:latin typeface="+mj-lt"/>
              </a:rPr>
              <a:t>monetarnom</a:t>
            </a:r>
            <a:r>
              <a:rPr lang="hr-HR" sz="2000" dirty="0" smtClean="0">
                <a:solidFill>
                  <a:schemeClr val="bg1"/>
                </a:solidFill>
                <a:latin typeface="+mj-lt"/>
              </a:rPr>
              <a:t> politikom </a:t>
            </a:r>
            <a:r>
              <a:rPr lang="hr-HR" sz="2000" i="1" dirty="0" smtClean="0">
                <a:solidFill>
                  <a:schemeClr val="bg1"/>
                </a:solidFill>
                <a:latin typeface="+mj-lt"/>
              </a:rPr>
              <a:t>(visinom kamate i kredita) </a:t>
            </a:r>
            <a:r>
              <a:rPr lang="hr-HR" sz="2000" b="1" dirty="0" smtClean="0">
                <a:solidFill>
                  <a:srgbClr val="FF0000"/>
                </a:solidFill>
                <a:latin typeface="+mj-lt"/>
              </a:rPr>
              <a:t>regulira ponudu novca</a:t>
            </a:r>
            <a:r>
              <a:rPr lang="hr-HR" sz="2000" dirty="0" smtClean="0">
                <a:solidFill>
                  <a:srgbClr val="FF0000"/>
                </a:solidFill>
                <a:latin typeface="+mj-lt"/>
              </a:rPr>
              <a:t> </a:t>
            </a:r>
            <a:r>
              <a:rPr lang="hr-HR" sz="2000" dirty="0" smtClean="0">
                <a:solidFill>
                  <a:schemeClr val="bg1"/>
                </a:solidFill>
                <a:latin typeface="+mj-lt"/>
              </a:rPr>
              <a:t>te tako </a:t>
            </a:r>
            <a:r>
              <a:rPr lang="hr-HR" sz="2000" b="1" dirty="0" smtClean="0">
                <a:solidFill>
                  <a:srgbClr val="FF0000"/>
                </a:solidFill>
                <a:latin typeface="+mj-lt"/>
              </a:rPr>
              <a:t>smanjuje inflaciju </a:t>
            </a:r>
            <a:r>
              <a:rPr lang="hr-HR" sz="2000" dirty="0" smtClean="0">
                <a:solidFill>
                  <a:schemeClr val="bg1"/>
                </a:solidFill>
                <a:latin typeface="+mj-lt"/>
              </a:rPr>
              <a:t>i </a:t>
            </a:r>
            <a:r>
              <a:rPr lang="hr-HR" sz="2000" b="1" dirty="0" smtClean="0">
                <a:solidFill>
                  <a:srgbClr val="FF0000"/>
                </a:solidFill>
                <a:latin typeface="+mj-lt"/>
              </a:rPr>
              <a:t>nezaposlenost</a:t>
            </a:r>
            <a:r>
              <a:rPr lang="hr-HR" sz="2000" dirty="0" smtClean="0">
                <a:solidFill>
                  <a:schemeClr val="bg1"/>
                </a:solidFill>
                <a:latin typeface="+mj-lt"/>
              </a:rPr>
              <a:t> te </a:t>
            </a:r>
            <a:r>
              <a:rPr lang="hr-HR" sz="2000" b="1" dirty="0" smtClean="0">
                <a:solidFill>
                  <a:srgbClr val="FF0000"/>
                </a:solidFill>
                <a:latin typeface="+mj-lt"/>
              </a:rPr>
              <a:t>povećava</a:t>
            </a:r>
            <a:r>
              <a:rPr lang="hr-HR" sz="20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hr-HR" sz="2000" b="1" dirty="0" smtClean="0">
                <a:solidFill>
                  <a:srgbClr val="FF0000"/>
                </a:solidFill>
                <a:latin typeface="+mj-lt"/>
              </a:rPr>
              <a:t>ekonomski rast </a:t>
            </a:r>
          </a:p>
          <a:p>
            <a:pPr marL="252000" indent="-252000">
              <a:buFont typeface="Arial" pitchFamily="34" charset="0"/>
              <a:buChar char="–"/>
            </a:pPr>
            <a:endParaRPr lang="pt-BR" sz="2000" dirty="0" smtClean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Rounded Rectangular Callout 6"/>
          <p:cNvSpPr/>
          <p:nvPr/>
        </p:nvSpPr>
        <p:spPr>
          <a:xfrm>
            <a:off x="5067483" y="764134"/>
            <a:ext cx="4000813" cy="2736874"/>
          </a:xfrm>
          <a:prstGeom prst="wedgeRoundRectCallout">
            <a:avLst>
              <a:gd name="adj1" fmla="val -63038"/>
              <a:gd name="adj2" fmla="val -11300"/>
              <a:gd name="adj3" fmla="val 16667"/>
            </a:avLst>
          </a:prstGeom>
          <a:solidFill>
            <a:schemeClr val="tx1"/>
          </a:solidFill>
          <a:ln w="3175">
            <a:solidFill>
              <a:schemeClr val="bg1">
                <a:lumMod val="50000"/>
                <a:lumOff val="50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marL="252000" indent="-252000">
              <a:buFont typeface="Arial" pitchFamily="34" charset="0"/>
              <a:buChar char="–"/>
            </a:pPr>
            <a:r>
              <a:rPr lang="hr-HR" sz="2000" dirty="0" smtClean="0">
                <a:solidFill>
                  <a:schemeClr val="bg1"/>
                </a:solidFill>
                <a:latin typeface="+mj-lt"/>
              </a:rPr>
              <a:t>ispravljanje tržišne nesavršenosti</a:t>
            </a:r>
            <a:endParaRPr lang="pt-BR" sz="2000" dirty="0" smtClean="0">
              <a:solidFill>
                <a:schemeClr val="bg1"/>
              </a:solidFill>
              <a:latin typeface="+mj-lt"/>
            </a:endParaRPr>
          </a:p>
          <a:p>
            <a:pPr marL="252000" indent="-252000">
              <a:spcBef>
                <a:spcPts val="600"/>
              </a:spcBef>
              <a:buFont typeface="Arial" pitchFamily="34" charset="0"/>
              <a:buChar char="–"/>
            </a:pPr>
            <a:r>
              <a:rPr lang="hr-HR" sz="2000" b="1" dirty="0" smtClean="0">
                <a:solidFill>
                  <a:srgbClr val="FF0000"/>
                </a:solidFill>
              </a:rPr>
              <a:t>ANTITRUSTOVSKA POLITIKA  </a:t>
            </a:r>
            <a:r>
              <a:rPr lang="hr-HR" sz="2000" dirty="0" smtClean="0">
                <a:solidFill>
                  <a:schemeClr val="bg1"/>
                </a:solidFill>
                <a:latin typeface="+mj-lt"/>
              </a:rPr>
              <a:t>zaštita od monopola i poticanje konkurencije</a:t>
            </a:r>
          </a:p>
          <a:p>
            <a:pPr marL="252000" indent="-252000">
              <a:spcBef>
                <a:spcPts val="600"/>
              </a:spcBef>
              <a:buFont typeface="Arial" pitchFamily="34" charset="0"/>
              <a:buChar char="–"/>
            </a:pPr>
            <a:r>
              <a:rPr lang="hr-HR" sz="2000" b="1" dirty="0" smtClean="0">
                <a:solidFill>
                  <a:srgbClr val="FF0000"/>
                </a:solidFill>
                <a:latin typeface="+mj-lt"/>
              </a:rPr>
              <a:t>alokacijska</a:t>
            </a:r>
            <a:r>
              <a:rPr lang="hr-HR" sz="2000" dirty="0" smtClean="0">
                <a:solidFill>
                  <a:srgbClr val="FF0000"/>
                </a:solidFill>
                <a:latin typeface="+mj-lt"/>
              </a:rPr>
              <a:t> </a:t>
            </a:r>
            <a:r>
              <a:rPr lang="hr-HR" sz="2000" b="1" dirty="0" smtClean="0">
                <a:solidFill>
                  <a:srgbClr val="FF0000"/>
                </a:solidFill>
                <a:latin typeface="+mj-lt"/>
              </a:rPr>
              <a:t>uloga</a:t>
            </a:r>
            <a:r>
              <a:rPr lang="hr-HR" sz="2000" dirty="0" smtClean="0">
                <a:solidFill>
                  <a:srgbClr val="FF0000"/>
                </a:solidFill>
                <a:latin typeface="+mj-lt"/>
              </a:rPr>
              <a:t> </a:t>
            </a:r>
            <a:r>
              <a:rPr lang="hr-HR" sz="2000" dirty="0" smtClean="0">
                <a:solidFill>
                  <a:schemeClr val="bg1"/>
                </a:solidFill>
                <a:latin typeface="+mj-lt"/>
              </a:rPr>
              <a:t>- razmještanje resursa i proizvoda </a:t>
            </a:r>
            <a:r>
              <a:rPr lang="hr-HR" sz="2000" b="1" dirty="0" smtClean="0">
                <a:solidFill>
                  <a:schemeClr val="bg1"/>
                </a:solidFill>
                <a:latin typeface="+mj-lt"/>
              </a:rPr>
              <a:t>tamo gdje su najpotrebniji </a:t>
            </a:r>
            <a:r>
              <a:rPr lang="hr-HR" sz="2000" i="1" dirty="0" smtClean="0">
                <a:solidFill>
                  <a:schemeClr val="bg1"/>
                </a:solidFill>
                <a:latin typeface="+mj-lt"/>
              </a:rPr>
              <a:t>(javni radovi i djelatnosti)</a:t>
            </a:r>
          </a:p>
        </p:txBody>
      </p:sp>
      <p:sp>
        <p:nvSpPr>
          <p:cNvPr id="10" name="Rounded Rectangular Callout 9"/>
          <p:cNvSpPr/>
          <p:nvPr/>
        </p:nvSpPr>
        <p:spPr>
          <a:xfrm>
            <a:off x="4278156" y="3810466"/>
            <a:ext cx="4500594" cy="2667146"/>
          </a:xfrm>
          <a:prstGeom prst="wedgeRoundRectCallout">
            <a:avLst>
              <a:gd name="adj1" fmla="val -54956"/>
              <a:gd name="adj2" fmla="val -98465"/>
              <a:gd name="adj3" fmla="val 16667"/>
            </a:avLst>
          </a:prstGeom>
          <a:solidFill>
            <a:schemeClr val="tx1"/>
          </a:solidFill>
          <a:ln w="3175">
            <a:solidFill>
              <a:schemeClr val="bg1">
                <a:lumMod val="50000"/>
                <a:lumOff val="50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0" rtlCol="0" anchor="ctr"/>
          <a:lstStyle/>
          <a:p>
            <a:pPr marL="252000" indent="-252000">
              <a:buFont typeface="Arial" pitchFamily="34" charset="0"/>
              <a:buChar char="–"/>
            </a:pPr>
            <a:r>
              <a:rPr lang="hr-HR" sz="2000" b="1" dirty="0" smtClean="0">
                <a:solidFill>
                  <a:srgbClr val="FF0000"/>
                </a:solidFill>
                <a:latin typeface="+mj-lt"/>
              </a:rPr>
              <a:t>progresivno oporezivanje</a:t>
            </a:r>
          </a:p>
          <a:p>
            <a:pPr marL="252000" indent="-252000">
              <a:spcBef>
                <a:spcPts val="600"/>
              </a:spcBef>
              <a:buFont typeface="Arial" pitchFamily="34" charset="0"/>
              <a:buChar char="–"/>
            </a:pPr>
            <a:r>
              <a:rPr lang="hr-HR" sz="2000" b="1" dirty="0" smtClean="0">
                <a:solidFill>
                  <a:srgbClr val="FF0000"/>
                </a:solidFill>
                <a:latin typeface="+mj-lt"/>
              </a:rPr>
              <a:t>subvencioniranje</a:t>
            </a:r>
            <a:r>
              <a:rPr lang="hr-HR" sz="2000" dirty="0" smtClean="0">
                <a:solidFill>
                  <a:schemeClr val="bg1"/>
                </a:solidFill>
                <a:latin typeface="+mj-lt"/>
              </a:rPr>
              <a:t> osoba s niskim dohotkom</a:t>
            </a:r>
          </a:p>
          <a:p>
            <a:pPr marL="252000" indent="-252000">
              <a:spcBef>
                <a:spcPts val="600"/>
              </a:spcBef>
              <a:buFont typeface="Arial" pitchFamily="34" charset="0"/>
              <a:buChar char="–"/>
            </a:pPr>
            <a:r>
              <a:rPr lang="hr-HR" sz="2000" b="1" dirty="0" smtClean="0">
                <a:solidFill>
                  <a:srgbClr val="FF0000"/>
                </a:solidFill>
                <a:latin typeface="+mj-lt"/>
              </a:rPr>
              <a:t>socijalna pomoć </a:t>
            </a:r>
            <a:r>
              <a:rPr lang="hr-HR" sz="2000" dirty="0" smtClean="0">
                <a:solidFill>
                  <a:schemeClr val="bg1"/>
                </a:solidFill>
                <a:latin typeface="+mj-lt"/>
              </a:rPr>
              <a:t>siromašnima, njega starijim i nemoćnim osobama, bolesnima…</a:t>
            </a:r>
          </a:p>
          <a:p>
            <a:pPr marL="252000" indent="-252000">
              <a:spcBef>
                <a:spcPts val="600"/>
              </a:spcBef>
              <a:buFont typeface="Arial" pitchFamily="34" charset="0"/>
              <a:buChar char="–"/>
            </a:pPr>
            <a:r>
              <a:rPr lang="hr-HR" sz="2000" dirty="0" smtClean="0">
                <a:solidFill>
                  <a:schemeClr val="bg1"/>
                </a:solidFill>
                <a:latin typeface="+mj-lt"/>
              </a:rPr>
              <a:t>subvencioniranje medicinske pomoći</a:t>
            </a:r>
            <a:endParaRPr lang="pt-BR" sz="2000" dirty="0" smtClean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"/>
                            </p:stCondLst>
                            <p:childTnLst>
                              <p:par>
                                <p:cTn id="3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50"/>
                            </p:stCondLst>
                            <p:childTnLst>
                              <p:par>
                                <p:cTn id="4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1" grpId="0" animBg="1"/>
      <p:bldP spid="12" grpId="0" animBg="1"/>
      <p:bldP spid="7" grpId="0" animBg="1"/>
      <p:bldP spid="10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ular Callout 9"/>
          <p:cNvSpPr/>
          <p:nvPr/>
        </p:nvSpPr>
        <p:spPr>
          <a:xfrm>
            <a:off x="4286248" y="3929066"/>
            <a:ext cx="4500594" cy="2428892"/>
          </a:xfrm>
          <a:prstGeom prst="wedgeRoundRectCallout">
            <a:avLst>
              <a:gd name="adj1" fmla="val -56394"/>
              <a:gd name="adj2" fmla="val -104230"/>
              <a:gd name="adj3" fmla="val 16667"/>
            </a:avLst>
          </a:prstGeom>
          <a:solidFill>
            <a:schemeClr val="tx1"/>
          </a:solidFill>
          <a:ln w="9525">
            <a:solidFill>
              <a:schemeClr val="bg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0" rtlCol="0" anchor="t"/>
          <a:lstStyle/>
          <a:p>
            <a:pPr marL="252000" indent="-252000">
              <a:buFont typeface="Arial" pitchFamily="34" charset="0"/>
              <a:buChar char="–"/>
            </a:pPr>
            <a:r>
              <a:rPr lang="hr-HR" sz="2000" b="1" dirty="0" smtClean="0">
                <a:solidFill>
                  <a:srgbClr val="FF0000"/>
                </a:solidFill>
              </a:rPr>
              <a:t>subvencioniranje</a:t>
            </a:r>
            <a:r>
              <a:rPr lang="hr-HR" sz="2000" dirty="0" smtClean="0">
                <a:solidFill>
                  <a:schemeClr val="bg1"/>
                </a:solidFill>
              </a:rPr>
              <a:t> osoba s niskim dohotkom</a:t>
            </a:r>
          </a:p>
          <a:p>
            <a:pPr marL="252000" indent="-252000">
              <a:buFont typeface="Arial" pitchFamily="34" charset="0"/>
              <a:buChar char="–"/>
            </a:pPr>
            <a:r>
              <a:rPr lang="hr-HR" sz="2000" b="1" dirty="0" smtClean="0">
                <a:solidFill>
                  <a:srgbClr val="FF0000"/>
                </a:solidFill>
              </a:rPr>
              <a:t>socijalna pomoć </a:t>
            </a:r>
            <a:r>
              <a:rPr lang="hr-HR" sz="2000" dirty="0" smtClean="0">
                <a:solidFill>
                  <a:schemeClr val="bg1"/>
                </a:solidFill>
              </a:rPr>
              <a:t>siromašnima, njega starijim i nemoćnim osobama, bolesnima…</a:t>
            </a:r>
          </a:p>
          <a:p>
            <a:pPr marL="252000" indent="-252000">
              <a:buFont typeface="Arial" pitchFamily="34" charset="0"/>
              <a:buChar char="–"/>
            </a:pPr>
            <a:r>
              <a:rPr lang="hr-HR" sz="2000" dirty="0" smtClean="0">
                <a:solidFill>
                  <a:schemeClr val="bg1"/>
                </a:solidFill>
              </a:rPr>
              <a:t>subvencioniranje medicinske pomoći</a:t>
            </a:r>
            <a:endParaRPr lang="pt-BR" sz="2000" dirty="0" smtClean="0">
              <a:solidFill>
                <a:schemeClr val="bg1"/>
              </a:solidFill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-285784" y="857232"/>
            <a:ext cx="9286908" cy="5929330"/>
          </a:xfrm>
        </p:spPr>
        <p:txBody>
          <a:bodyPr>
            <a:normAutofit/>
          </a:bodyPr>
          <a:lstStyle/>
          <a:p>
            <a:pPr indent="-288000">
              <a:spcBef>
                <a:spcPts val="2400"/>
              </a:spcBef>
              <a:buFont typeface="Arial" pitchFamily="34" charset="0"/>
              <a:buChar char="−"/>
            </a:pPr>
            <a:r>
              <a:rPr lang="hr-HR" sz="3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TRI TEMELJNE EKONOMSKE FUNKCIJE DRŽAVE:</a:t>
            </a:r>
          </a:p>
          <a:p>
            <a:pPr lvl="1" indent="-288000">
              <a:spcBef>
                <a:spcPts val="1800"/>
              </a:spcBef>
              <a:buFont typeface="Arial" pitchFamily="34" charset="0"/>
              <a:buChar char="−"/>
            </a:pPr>
            <a:r>
              <a:rPr lang="hr-HR" sz="2800" dirty="0" smtClean="0">
                <a:latin typeface="+mn-lt"/>
              </a:rPr>
              <a:t>poticanje </a:t>
            </a:r>
            <a:r>
              <a:rPr lang="hr-HR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UČINKOVITOSTI</a:t>
            </a:r>
            <a:r>
              <a:rPr lang="hr-HR" sz="2800" dirty="0" smtClean="0">
                <a:latin typeface="+mn-lt"/>
              </a:rPr>
              <a:t> </a:t>
            </a:r>
          </a:p>
          <a:p>
            <a:pPr lvl="1" indent="-288000">
              <a:spcBef>
                <a:spcPts val="1800"/>
              </a:spcBef>
              <a:buFont typeface="Arial" pitchFamily="34" charset="0"/>
              <a:buChar char="−"/>
            </a:pPr>
            <a:r>
              <a:rPr lang="hr-HR" sz="2800" dirty="0" smtClean="0">
                <a:latin typeface="+mn-lt"/>
              </a:rPr>
              <a:t>poticanje </a:t>
            </a:r>
            <a:r>
              <a:rPr lang="hr-HR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SOCIJALNE PRAVDE</a:t>
            </a:r>
            <a:endParaRPr lang="hr-HR" sz="2800" dirty="0" smtClean="0">
              <a:latin typeface="+mn-lt"/>
            </a:endParaRPr>
          </a:p>
          <a:p>
            <a:pPr lvl="1" indent="-288000">
              <a:spcBef>
                <a:spcPts val="1800"/>
              </a:spcBef>
              <a:buFont typeface="Arial" pitchFamily="34" charset="0"/>
              <a:buChar char="−"/>
            </a:pPr>
            <a:r>
              <a:rPr lang="hr-HR" sz="2800" dirty="0" smtClean="0">
                <a:latin typeface="+mn-lt"/>
              </a:rPr>
              <a:t>poticanje </a:t>
            </a:r>
            <a:r>
              <a:rPr lang="hr-HR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STABILNOSTI GOSPODARSTVA</a:t>
            </a:r>
            <a:endParaRPr lang="hr-HR" sz="3200" b="1" dirty="0" smtClean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  <a:p>
            <a:pPr lvl="1" indent="-288000">
              <a:spcBef>
                <a:spcPts val="2400"/>
              </a:spcBef>
              <a:buFont typeface="Arial" pitchFamily="34" charset="0"/>
              <a:buChar char="−"/>
            </a:pPr>
            <a:endParaRPr lang="hr-HR" i="1" dirty="0" smtClean="0">
              <a:latin typeface="+mn-lt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686800" cy="868346"/>
          </a:xfrm>
        </p:spPr>
        <p:txBody>
          <a:bodyPr>
            <a:no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EKONOMSKA FUNKCIJA DRŽAVE</a:t>
            </a:r>
            <a:endParaRPr lang="hr-HR" dirty="0">
              <a:solidFill>
                <a:schemeClr val="tx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000232" y="1571612"/>
            <a:ext cx="2571768" cy="50006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/>
          </a:p>
        </p:txBody>
      </p:sp>
      <p:sp>
        <p:nvSpPr>
          <p:cNvPr id="9" name="Rectangle 8"/>
          <p:cNvSpPr/>
          <p:nvPr/>
        </p:nvSpPr>
        <p:spPr>
          <a:xfrm>
            <a:off x="2000232" y="2285992"/>
            <a:ext cx="3000396" cy="428628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/>
          </a:p>
        </p:txBody>
      </p:sp>
      <p:sp>
        <p:nvSpPr>
          <p:cNvPr id="11" name="Rectangle 10"/>
          <p:cNvSpPr/>
          <p:nvPr/>
        </p:nvSpPr>
        <p:spPr>
          <a:xfrm>
            <a:off x="2000232" y="2928934"/>
            <a:ext cx="4643470" cy="428628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/>
          </a:p>
        </p:txBody>
      </p:sp>
      <p:sp>
        <p:nvSpPr>
          <p:cNvPr id="7" name="Rounded Rectangular Callout 6"/>
          <p:cNvSpPr/>
          <p:nvPr/>
        </p:nvSpPr>
        <p:spPr>
          <a:xfrm>
            <a:off x="5072098" y="214290"/>
            <a:ext cx="4071934" cy="2500330"/>
          </a:xfrm>
          <a:prstGeom prst="wedgeRoundRectCallout">
            <a:avLst>
              <a:gd name="adj1" fmla="val -63058"/>
              <a:gd name="adj2" fmla="val 12081"/>
              <a:gd name="adj3" fmla="val 16667"/>
            </a:avLst>
          </a:prstGeom>
          <a:solidFill>
            <a:schemeClr val="tx1"/>
          </a:solidFill>
          <a:ln w="9525">
            <a:solidFill>
              <a:schemeClr val="bg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52000" indent="-252000">
              <a:buFont typeface="Arial" pitchFamily="34" charset="0"/>
              <a:buChar char="–"/>
            </a:pPr>
            <a:r>
              <a:rPr lang="hr-HR" sz="2000" dirty="0" smtClean="0">
                <a:solidFill>
                  <a:schemeClr val="bg1"/>
                </a:solidFill>
              </a:rPr>
              <a:t>ispravljanje tržišne nesavršenosti</a:t>
            </a:r>
            <a:endParaRPr lang="pt-BR" sz="2000" smtClean="0">
              <a:solidFill>
                <a:schemeClr val="bg1"/>
              </a:solidFill>
            </a:endParaRPr>
          </a:p>
          <a:p>
            <a:pPr marL="252000" indent="-252000">
              <a:buFont typeface="Arial" pitchFamily="34" charset="0"/>
              <a:buChar char="–"/>
            </a:pPr>
            <a:r>
              <a:rPr lang="hr-HR" sz="2000" b="1" dirty="0" smtClean="0">
                <a:solidFill>
                  <a:srgbClr val="FF0000"/>
                </a:solidFill>
              </a:rPr>
              <a:t>zaštita od monopola</a:t>
            </a:r>
          </a:p>
          <a:p>
            <a:pPr marL="252000" indent="-252000">
              <a:buFont typeface="Arial" pitchFamily="34" charset="0"/>
              <a:buChar char="–"/>
            </a:pPr>
            <a:r>
              <a:rPr lang="hr-HR" sz="2000" b="1" dirty="0" smtClean="0">
                <a:solidFill>
                  <a:srgbClr val="FF0000"/>
                </a:solidFill>
              </a:rPr>
              <a:t>poticanje konkurencije</a:t>
            </a:r>
          </a:p>
          <a:p>
            <a:pPr marL="252000" indent="-252000">
              <a:buFont typeface="Arial" pitchFamily="34" charset="0"/>
              <a:buChar char="–"/>
            </a:pPr>
            <a:r>
              <a:rPr lang="hr-HR" sz="2000" b="1" dirty="0" smtClean="0">
                <a:solidFill>
                  <a:srgbClr val="FF0000"/>
                </a:solidFill>
              </a:rPr>
              <a:t>alokacijska</a:t>
            </a:r>
            <a:r>
              <a:rPr lang="hr-HR" sz="2000" dirty="0" smtClean="0">
                <a:solidFill>
                  <a:srgbClr val="FF0000"/>
                </a:solidFill>
              </a:rPr>
              <a:t> </a:t>
            </a:r>
            <a:r>
              <a:rPr lang="hr-HR" sz="2000" b="1" dirty="0" smtClean="0">
                <a:solidFill>
                  <a:srgbClr val="FF0000"/>
                </a:solidFill>
              </a:rPr>
              <a:t>uloga</a:t>
            </a:r>
            <a:r>
              <a:rPr lang="hr-HR" sz="2000" dirty="0" smtClean="0">
                <a:solidFill>
                  <a:srgbClr val="FF0000"/>
                </a:solidFill>
              </a:rPr>
              <a:t> </a:t>
            </a:r>
            <a:r>
              <a:rPr lang="hr-HR" sz="2000" dirty="0" smtClean="0">
                <a:solidFill>
                  <a:schemeClr val="bg1"/>
                </a:solidFill>
              </a:rPr>
              <a:t>- razmještanje resursa i proizvoda </a:t>
            </a:r>
            <a:r>
              <a:rPr lang="hr-HR" sz="2000" b="1" dirty="0" smtClean="0">
                <a:solidFill>
                  <a:schemeClr val="bg1"/>
                </a:solidFill>
              </a:rPr>
              <a:t>tamo gdje su najpotrebniji </a:t>
            </a:r>
            <a:r>
              <a:rPr lang="hr-HR" sz="2000" i="1" dirty="0" smtClean="0">
                <a:solidFill>
                  <a:schemeClr val="bg1"/>
                </a:solidFill>
              </a:rPr>
              <a:t>(javni radovi i djelatnosti)</a:t>
            </a:r>
          </a:p>
        </p:txBody>
      </p:sp>
      <p:sp>
        <p:nvSpPr>
          <p:cNvPr id="13" name="Rounded Rectangular Callout 12"/>
          <p:cNvSpPr/>
          <p:nvPr/>
        </p:nvSpPr>
        <p:spPr>
          <a:xfrm>
            <a:off x="142844" y="4000504"/>
            <a:ext cx="4071966" cy="1428760"/>
          </a:xfrm>
          <a:prstGeom prst="wedgeRoundRectCallout">
            <a:avLst>
              <a:gd name="adj1" fmla="val 31803"/>
              <a:gd name="adj2" fmla="val -99583"/>
              <a:gd name="adj3" fmla="val 16667"/>
            </a:avLst>
          </a:prstGeom>
          <a:solidFill>
            <a:schemeClr val="tx1"/>
          </a:solidFill>
          <a:ln w="952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0" rtlCol="0" anchor="t"/>
          <a:lstStyle/>
          <a:p>
            <a:pPr marL="252000" indent="-252000">
              <a:buFont typeface="Arial" pitchFamily="34" charset="0"/>
              <a:buChar char="–"/>
            </a:pPr>
            <a:r>
              <a:rPr lang="hr-HR" sz="2000" dirty="0" smtClean="0">
                <a:solidFill>
                  <a:schemeClr val="bg1"/>
                </a:solidFill>
              </a:rPr>
              <a:t>mjerama </a:t>
            </a:r>
            <a:r>
              <a:rPr lang="hr-HR" sz="2000" b="1" dirty="0" smtClean="0">
                <a:solidFill>
                  <a:srgbClr val="FF0000"/>
                </a:solidFill>
              </a:rPr>
              <a:t>fiskalne</a:t>
            </a:r>
            <a:r>
              <a:rPr lang="hr-HR" sz="2000" dirty="0" smtClean="0">
                <a:solidFill>
                  <a:schemeClr val="bg1"/>
                </a:solidFill>
              </a:rPr>
              <a:t> (porezne) i </a:t>
            </a:r>
            <a:r>
              <a:rPr lang="hr-HR" sz="2000" b="1" dirty="0" smtClean="0">
                <a:solidFill>
                  <a:srgbClr val="FF0000"/>
                </a:solidFill>
              </a:rPr>
              <a:t>monetarne</a:t>
            </a:r>
            <a:r>
              <a:rPr lang="hr-HR" sz="2000" dirty="0" smtClean="0">
                <a:solidFill>
                  <a:schemeClr val="bg1"/>
                </a:solidFill>
              </a:rPr>
              <a:t> (novčane) </a:t>
            </a:r>
            <a:r>
              <a:rPr lang="hr-HR" sz="2000" b="1" dirty="0" smtClean="0">
                <a:solidFill>
                  <a:srgbClr val="FF0000"/>
                </a:solidFill>
              </a:rPr>
              <a:t>politike</a:t>
            </a:r>
            <a:r>
              <a:rPr lang="hr-HR" sz="2000" dirty="0" smtClean="0">
                <a:solidFill>
                  <a:schemeClr val="bg1"/>
                </a:solidFill>
              </a:rPr>
              <a:t> smanjuje se inflacija i nezaposlenost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8" grpId="0" animBg="1"/>
      <p:bldP spid="9" grpId="0" animBg="1"/>
      <p:bldP spid="11" grpId="0" animBg="1"/>
      <p:bldP spid="7" grpId="0" animBg="1"/>
      <p:bldP spid="13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28660" y="71414"/>
            <a:ext cx="8358182" cy="868346"/>
          </a:xfrm>
        </p:spPr>
        <p:txBody>
          <a:bodyPr>
            <a:no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PRIMJERI					   </a:t>
            </a:r>
            <a:r>
              <a:rPr lang="hr-HR" sz="3200" b="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knjiga 105. str</a:t>
            </a:r>
            <a:endParaRPr lang="hr-HR" b="0" i="1" dirty="0">
              <a:solidFill>
                <a:schemeClr val="tx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/>
          <a:srcRect l="563" t="1477"/>
          <a:stretch>
            <a:fillRect/>
          </a:stretch>
        </p:blipFill>
        <p:spPr bwMode="auto">
          <a:xfrm>
            <a:off x="285720" y="1357298"/>
            <a:ext cx="8621339" cy="4765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14282" y="1571612"/>
            <a:ext cx="2500330" cy="857256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50000"/>
                  <a:shade val="30000"/>
                  <a:satMod val="115000"/>
                </a:schemeClr>
              </a:gs>
              <a:gs pos="50000">
                <a:schemeClr val="accent4">
                  <a:lumMod val="50000"/>
                  <a:shade val="67500"/>
                  <a:satMod val="115000"/>
                </a:schemeClr>
              </a:gs>
              <a:gs pos="100000">
                <a:schemeClr val="accent4">
                  <a:lumMod val="5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 w="38100">
            <a:solidFill>
              <a:schemeClr val="tx1"/>
            </a:solidFill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POTICANJE</a:t>
            </a:r>
            <a:r>
              <a:rPr lang="hr-H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 UČINKOVITOSTI</a:t>
            </a:r>
            <a:endParaRPr lang="hr-H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143108" y="285728"/>
            <a:ext cx="5000660" cy="571504"/>
          </a:xfrm>
          <a:prstGeom prst="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lin ang="16200000" scaled="1"/>
            <a:tileRect/>
          </a:gradFill>
          <a:ln w="38100">
            <a:solidFill>
              <a:schemeClr val="tx1"/>
            </a:solidFill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EKONOMSKE FUNKCIJE DRŽAVE</a:t>
            </a:r>
            <a:endParaRPr lang="hr-HR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893603" y="1571612"/>
            <a:ext cx="3071834" cy="857256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50000"/>
                  <a:shade val="30000"/>
                  <a:satMod val="115000"/>
                </a:schemeClr>
              </a:gs>
              <a:gs pos="50000">
                <a:schemeClr val="accent4">
                  <a:lumMod val="50000"/>
                  <a:shade val="67500"/>
                  <a:satMod val="115000"/>
                </a:schemeClr>
              </a:gs>
              <a:gs pos="100000">
                <a:schemeClr val="accent4">
                  <a:lumMod val="5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 w="38100">
            <a:solidFill>
              <a:schemeClr val="tx1"/>
            </a:solidFill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POTICANJE</a:t>
            </a:r>
            <a:r>
              <a:rPr lang="hr-H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 STABILNOSTI </a:t>
            </a:r>
            <a:endParaRPr lang="hr-H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2928926" y="1571612"/>
            <a:ext cx="2786082" cy="857256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50000"/>
                  <a:shade val="30000"/>
                  <a:satMod val="115000"/>
                </a:schemeClr>
              </a:gs>
              <a:gs pos="50000">
                <a:schemeClr val="accent4">
                  <a:lumMod val="50000"/>
                  <a:shade val="67500"/>
                  <a:satMod val="115000"/>
                </a:schemeClr>
              </a:gs>
              <a:gs pos="100000">
                <a:schemeClr val="accent4">
                  <a:lumMod val="5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 w="38100">
            <a:solidFill>
              <a:schemeClr val="tx1"/>
            </a:solidFill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POTICANJE</a:t>
            </a:r>
            <a:r>
              <a:rPr lang="hr-H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 JEDNAKOSTI</a:t>
            </a:r>
            <a:endParaRPr lang="hr-H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214282" y="2428868"/>
            <a:ext cx="2500330" cy="307183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0000" rtlCol="0" anchor="t"/>
          <a:lstStyle/>
          <a:p>
            <a:pPr marL="144000">
              <a:buFont typeface="Arial" pitchFamily="34" charset="0"/>
              <a:buChar char="−"/>
            </a:pPr>
            <a:r>
              <a:rPr lang="hr-HR" sz="2200" dirty="0" smtClean="0">
                <a:latin typeface="+mj-lt"/>
                <a:cs typeface="Arial" pitchFamily="34" charset="0"/>
              </a:rPr>
              <a:t> zaštita od monopola</a:t>
            </a:r>
          </a:p>
          <a:p>
            <a:pPr marL="144000">
              <a:buFont typeface="Arial" pitchFamily="34" charset="0"/>
              <a:buChar char="−"/>
            </a:pPr>
            <a:r>
              <a:rPr lang="hr-HR" sz="2200" dirty="0" smtClean="0">
                <a:latin typeface="+mj-lt"/>
                <a:cs typeface="Arial" pitchFamily="34" charset="0"/>
              </a:rPr>
              <a:t>zaštita privatnog vlasništva</a:t>
            </a:r>
          </a:p>
          <a:p>
            <a:pPr marL="144000">
              <a:buFont typeface="Arial" pitchFamily="34" charset="0"/>
              <a:buChar char="−"/>
            </a:pPr>
            <a:r>
              <a:rPr lang="hr-HR" sz="2200" dirty="0" smtClean="0">
                <a:latin typeface="+mj-lt"/>
                <a:cs typeface="Arial" pitchFamily="34" charset="0"/>
              </a:rPr>
              <a:t>poticanje konkurencije</a:t>
            </a:r>
          </a:p>
        </p:txBody>
      </p:sp>
      <p:sp>
        <p:nvSpPr>
          <p:cNvPr id="52" name="Rectangle 51"/>
          <p:cNvSpPr/>
          <p:nvPr/>
        </p:nvSpPr>
        <p:spPr>
          <a:xfrm>
            <a:off x="2928926" y="2428868"/>
            <a:ext cx="2786082" cy="307183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0000" rtlCol="0" anchor="t"/>
          <a:lstStyle/>
          <a:p>
            <a:pPr marL="144000">
              <a:buFont typeface="Arial" pitchFamily="34" charset="0"/>
              <a:buChar char="−"/>
            </a:pPr>
            <a:r>
              <a:rPr lang="hr-HR" sz="2400" dirty="0" smtClean="0">
                <a:latin typeface="+mj-lt"/>
                <a:cs typeface="Arial" pitchFamily="34" charset="0"/>
              </a:rPr>
              <a:t> razvoj tehnologije koja omogućuje veću proizvodnost resursa</a:t>
            </a:r>
          </a:p>
          <a:p>
            <a:pPr marL="144000">
              <a:spcBef>
                <a:spcPts val="1200"/>
              </a:spcBef>
              <a:buFont typeface="Arial" pitchFamily="34" charset="0"/>
              <a:buChar char="−"/>
            </a:pPr>
            <a:r>
              <a:rPr lang="hr-HR" sz="2400" i="1" dirty="0" smtClean="0">
                <a:latin typeface="+mj-lt"/>
                <a:cs typeface="Arial" pitchFamily="34" charset="0"/>
              </a:rPr>
              <a:t> </a:t>
            </a:r>
            <a:r>
              <a:rPr lang="hr-HR" sz="2400" dirty="0" smtClean="0">
                <a:latin typeface="+mj-lt"/>
                <a:cs typeface="Arial" pitchFamily="34" charset="0"/>
              </a:rPr>
              <a:t>industrijska revolucija u 18. st. </a:t>
            </a:r>
            <a:endParaRPr lang="hr-HR" sz="2400" i="1" dirty="0">
              <a:latin typeface="+mj-lt"/>
              <a:cs typeface="Arial" pitchFamily="34" charset="0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5893603" y="2428868"/>
            <a:ext cx="3071834" cy="307183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0000" rtlCol="0" anchor="t"/>
          <a:lstStyle/>
          <a:p>
            <a:pPr marL="144000">
              <a:spcBef>
                <a:spcPts val="1200"/>
              </a:spcBef>
              <a:buFont typeface="Arial" pitchFamily="34" charset="0"/>
              <a:buChar char="−"/>
            </a:pPr>
            <a:r>
              <a:rPr lang="hr-HR" sz="2400" dirty="0" smtClean="0">
                <a:latin typeface="+mj-lt"/>
                <a:cs typeface="Arial" pitchFamily="34" charset="0"/>
              </a:rPr>
              <a:t>postiže se većom proizvodnjom  kapitalnih dobara, što znači odustajanje od trenutačne potrošnje, radi veće potrošnje u budućnosti</a:t>
            </a:r>
            <a:endParaRPr lang="hr-HR" sz="2400" dirty="0">
              <a:latin typeface="+mj-lt"/>
              <a:cs typeface="Arial" pitchFamily="34" charset="0"/>
            </a:endParaRPr>
          </a:p>
        </p:txBody>
      </p:sp>
      <p:cxnSp>
        <p:nvCxnSpPr>
          <p:cNvPr id="13" name="Elbow Connector 12"/>
          <p:cNvCxnSpPr>
            <a:stCxn id="5" idx="2"/>
            <a:endCxn id="4" idx="0"/>
          </p:cNvCxnSpPr>
          <p:nvPr/>
        </p:nvCxnSpPr>
        <p:spPr>
          <a:xfrm rot="5400000">
            <a:off x="2696753" y="-375073"/>
            <a:ext cx="714380" cy="3178991"/>
          </a:xfrm>
          <a:prstGeom prst="bentConnector3">
            <a:avLst>
              <a:gd name="adj1" fmla="val 50000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Elbow Connector 14"/>
          <p:cNvCxnSpPr>
            <a:stCxn id="5" idx="2"/>
            <a:endCxn id="30" idx="0"/>
          </p:cNvCxnSpPr>
          <p:nvPr/>
        </p:nvCxnSpPr>
        <p:spPr>
          <a:xfrm rot="5400000">
            <a:off x="4125513" y="1053687"/>
            <a:ext cx="714380" cy="321471"/>
          </a:xfrm>
          <a:prstGeom prst="bentConnector3">
            <a:avLst>
              <a:gd name="adj1" fmla="val 50000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6"/>
          <p:cNvCxnSpPr>
            <a:stCxn id="5" idx="2"/>
            <a:endCxn id="7" idx="0"/>
          </p:cNvCxnSpPr>
          <p:nvPr/>
        </p:nvCxnSpPr>
        <p:spPr>
          <a:xfrm rot="16200000" flipH="1">
            <a:off x="5679289" y="-178619"/>
            <a:ext cx="714380" cy="2786082"/>
          </a:xfrm>
          <a:prstGeom prst="bentConnector3">
            <a:avLst>
              <a:gd name="adj1" fmla="val 50000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3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4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5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0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6" dur="500"/>
                                        <p:tgtEl>
                                          <p:spTgt spid="5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allAtOnce" animBg="1"/>
      <p:bldP spid="5" grpId="0" build="allAtOnce" animBg="1"/>
      <p:bldP spid="7" grpId="0" build="allAtOnce" animBg="1"/>
      <p:bldP spid="30" grpId="0" build="allAtOnce" animBg="1"/>
      <p:bldP spid="49" grpId="0" build="allAtOnce" animBg="1"/>
      <p:bldP spid="52" grpId="0" build="allAtOnce" animBg="1"/>
      <p:bldP spid="59" grpId="0" build="allAtOnce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401080" cy="868346"/>
          </a:xfrm>
        </p:spPr>
        <p:txBody>
          <a:bodyPr>
            <a:no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0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EKONOMSKI CILJEVI</a:t>
            </a:r>
            <a:endParaRPr lang="hr-HR" sz="40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928670"/>
            <a:ext cx="9144000" cy="857256"/>
          </a:xfrm>
        </p:spPr>
        <p:txBody>
          <a:bodyPr>
            <a:noAutofit/>
          </a:bodyPr>
          <a:lstStyle/>
          <a:p>
            <a:pPr marL="396000" indent="-288000">
              <a:spcBef>
                <a:spcPts val="12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600" dirty="0" smtClean="0">
                <a:latin typeface="+mj-lt"/>
              </a:rPr>
              <a:t>s obzirom na područja koje obuhvaćaju, ekonomske ciljeve možemo podjeliti na </a:t>
            </a:r>
            <a: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mikroekonomske</a:t>
            </a:r>
            <a:r>
              <a:rPr lang="hr-HR" sz="2600" dirty="0" smtClean="0">
                <a:latin typeface="+mj-lt"/>
              </a:rPr>
              <a:t> i </a:t>
            </a:r>
            <a: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makroekonomske</a:t>
            </a:r>
          </a:p>
        </p:txBody>
      </p:sp>
      <p:sp>
        <p:nvSpPr>
          <p:cNvPr id="4" name="Rectangle 3"/>
          <p:cNvSpPr/>
          <p:nvPr/>
        </p:nvSpPr>
        <p:spPr>
          <a:xfrm>
            <a:off x="857224" y="2928934"/>
            <a:ext cx="3286148" cy="648000"/>
          </a:xfrm>
          <a:prstGeom prst="rect">
            <a:avLst/>
          </a:prstGeom>
          <a:solidFill>
            <a:srgbClr val="CC0000"/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MIKROEKONOMSKI</a:t>
            </a:r>
            <a:endParaRPr lang="hr-HR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428860" y="1928802"/>
            <a:ext cx="4286280" cy="571504"/>
          </a:xfrm>
          <a:prstGeom prst="rect">
            <a:avLst/>
          </a:prstGeom>
          <a:solidFill>
            <a:srgbClr val="002060"/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8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EKONOMSKI CILJEVI</a:t>
            </a:r>
            <a:endParaRPr lang="hr-HR" sz="2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000628" y="2928934"/>
            <a:ext cx="3286148" cy="648000"/>
          </a:xfrm>
          <a:prstGeom prst="rect">
            <a:avLst/>
          </a:prstGeom>
          <a:solidFill>
            <a:srgbClr val="008000"/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MAKROEKONOMSKI</a:t>
            </a:r>
            <a:endParaRPr lang="hr-HR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82366" y="3733932"/>
            <a:ext cx="3357586" cy="523636"/>
          </a:xfrm>
          <a:prstGeom prst="rect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lIns="36000" tIns="36000" rIns="36000" bIns="36000" rtlCol="0" anchor="ctr"/>
          <a:lstStyle/>
          <a:p>
            <a:pPr algn="ctr"/>
            <a:r>
              <a:rPr lang="hr-HR" sz="2100" b="1" dirty="0" smtClean="0">
                <a:solidFill>
                  <a:srgbClr val="C00000"/>
                </a:solidFill>
                <a:latin typeface="+mj-lt"/>
                <a:cs typeface="Arial" pitchFamily="34" charset="0"/>
              </a:rPr>
              <a:t>EKONOMSKA UČINKOVITOST</a:t>
            </a:r>
            <a:endParaRPr lang="hr-HR" sz="2100" b="1" dirty="0">
              <a:solidFill>
                <a:srgbClr val="C00000"/>
              </a:solidFill>
              <a:latin typeface="+mj-lt"/>
              <a:cs typeface="Arial" pitchFamily="34" charset="0"/>
            </a:endParaRPr>
          </a:p>
        </p:txBody>
      </p:sp>
      <p:cxnSp>
        <p:nvCxnSpPr>
          <p:cNvPr id="22" name="Elbow Connector 21"/>
          <p:cNvCxnSpPr>
            <a:stCxn id="4" idx="1"/>
            <a:endCxn id="11" idx="1"/>
          </p:cNvCxnSpPr>
          <p:nvPr/>
        </p:nvCxnSpPr>
        <p:spPr>
          <a:xfrm rot="10800000" flipV="1">
            <a:off x="782366" y="3252934"/>
            <a:ext cx="74858" cy="742816"/>
          </a:xfrm>
          <a:prstGeom prst="bentConnector3">
            <a:avLst>
              <a:gd name="adj1" fmla="val 405378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782366" y="4414566"/>
            <a:ext cx="3357586" cy="523636"/>
          </a:xfrm>
          <a:prstGeom prst="rect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lIns="36000" tIns="36000" rIns="36000" bIns="36000" rtlCol="0" anchor="ctr"/>
          <a:lstStyle/>
          <a:p>
            <a:pPr algn="ctr"/>
            <a:r>
              <a:rPr lang="hr-HR" sz="2400" b="1" dirty="0" smtClean="0">
                <a:solidFill>
                  <a:srgbClr val="C00000"/>
                </a:solidFill>
                <a:latin typeface="+mj-lt"/>
                <a:cs typeface="Arial" pitchFamily="34" charset="0"/>
              </a:rPr>
              <a:t>EKONOMSKA SLOBODA</a:t>
            </a:r>
            <a:endParaRPr lang="hr-HR" sz="2400" b="1" dirty="0">
              <a:solidFill>
                <a:srgbClr val="C00000"/>
              </a:solidFill>
              <a:latin typeface="+mj-lt"/>
              <a:cs typeface="Arial" pitchFamily="34" charset="0"/>
            </a:endParaRPr>
          </a:p>
        </p:txBody>
      </p:sp>
      <p:cxnSp>
        <p:nvCxnSpPr>
          <p:cNvPr id="26" name="Elbow Connector 25"/>
          <p:cNvCxnSpPr>
            <a:stCxn id="11" idx="1"/>
            <a:endCxn id="25" idx="1"/>
          </p:cNvCxnSpPr>
          <p:nvPr/>
        </p:nvCxnSpPr>
        <p:spPr>
          <a:xfrm rot="10800000" flipV="1">
            <a:off x="782366" y="3995750"/>
            <a:ext cx="12700" cy="680634"/>
          </a:xfrm>
          <a:prstGeom prst="bentConnector3">
            <a:avLst>
              <a:gd name="adj1" fmla="val 1800000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782366" y="5095201"/>
            <a:ext cx="3357586" cy="523636"/>
          </a:xfrm>
          <a:prstGeom prst="rect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lIns="36000" tIns="36000" rIns="36000" bIns="36000" rtlCol="0" anchor="ctr"/>
          <a:lstStyle/>
          <a:p>
            <a:pPr algn="ctr"/>
            <a:r>
              <a:rPr lang="hr-HR" sz="2400" b="1" dirty="0" smtClean="0">
                <a:solidFill>
                  <a:srgbClr val="C00000"/>
                </a:solidFill>
                <a:latin typeface="+mj-lt"/>
                <a:cs typeface="Arial" pitchFamily="34" charset="0"/>
              </a:rPr>
              <a:t>PRAVEDNA RASPODJELA</a:t>
            </a:r>
            <a:endParaRPr lang="hr-HR" sz="2400" b="1" dirty="0">
              <a:solidFill>
                <a:srgbClr val="C00000"/>
              </a:solidFill>
              <a:latin typeface="+mj-lt"/>
              <a:cs typeface="Arial" pitchFamily="34" charset="0"/>
            </a:endParaRPr>
          </a:p>
        </p:txBody>
      </p:sp>
      <p:cxnSp>
        <p:nvCxnSpPr>
          <p:cNvPr id="29" name="Elbow Connector 28"/>
          <p:cNvCxnSpPr>
            <a:stCxn id="25" idx="1"/>
            <a:endCxn id="28" idx="1"/>
          </p:cNvCxnSpPr>
          <p:nvPr/>
        </p:nvCxnSpPr>
        <p:spPr>
          <a:xfrm rot="10800000" flipV="1">
            <a:off x="782366" y="4676383"/>
            <a:ext cx="12700" cy="680635"/>
          </a:xfrm>
          <a:prstGeom prst="bentConnector3">
            <a:avLst>
              <a:gd name="adj1" fmla="val 1800000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5000628" y="3773601"/>
            <a:ext cx="3357586" cy="476033"/>
          </a:xfrm>
          <a:prstGeom prst="rect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solidFill>
                  <a:srgbClr val="008000"/>
                </a:solidFill>
                <a:latin typeface="+mj-lt"/>
                <a:cs typeface="Arial" pitchFamily="34" charset="0"/>
              </a:rPr>
              <a:t>GOSPODARSKI RAST</a:t>
            </a:r>
            <a:endParaRPr lang="hr-HR" sz="2400" b="1" dirty="0">
              <a:solidFill>
                <a:srgbClr val="008000"/>
              </a:solidFill>
              <a:latin typeface="+mj-lt"/>
              <a:cs typeface="Arial" pitchFamily="34" charset="0"/>
            </a:endParaRPr>
          </a:p>
        </p:txBody>
      </p:sp>
      <p:cxnSp>
        <p:nvCxnSpPr>
          <p:cNvPr id="35" name="Elbow Connector 34"/>
          <p:cNvCxnSpPr>
            <a:stCxn id="7" idx="3"/>
            <a:endCxn id="33" idx="3"/>
          </p:cNvCxnSpPr>
          <p:nvPr/>
        </p:nvCxnSpPr>
        <p:spPr>
          <a:xfrm>
            <a:off x="8286776" y="3252934"/>
            <a:ext cx="71438" cy="758684"/>
          </a:xfrm>
          <a:prstGeom prst="bentConnector3">
            <a:avLst>
              <a:gd name="adj1" fmla="val 419998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>
            <a:off x="5000628" y="4446301"/>
            <a:ext cx="3357586" cy="476033"/>
          </a:xfrm>
          <a:prstGeom prst="rect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solidFill>
                  <a:srgbClr val="008000"/>
                </a:solidFill>
                <a:latin typeface="+mj-lt"/>
                <a:cs typeface="Arial" pitchFamily="34" charset="0"/>
              </a:rPr>
              <a:t>PUNA ZAPOSLENOST</a:t>
            </a:r>
            <a:endParaRPr lang="hr-HR" sz="2400" b="1" dirty="0">
              <a:solidFill>
                <a:srgbClr val="008000"/>
              </a:solidFill>
              <a:latin typeface="+mj-lt"/>
              <a:cs typeface="Arial" pitchFamily="34" charset="0"/>
            </a:endParaRPr>
          </a:p>
        </p:txBody>
      </p:sp>
      <p:cxnSp>
        <p:nvCxnSpPr>
          <p:cNvPr id="38" name="Elbow Connector 37"/>
          <p:cNvCxnSpPr>
            <a:stCxn id="33" idx="3"/>
            <a:endCxn id="37" idx="3"/>
          </p:cNvCxnSpPr>
          <p:nvPr/>
        </p:nvCxnSpPr>
        <p:spPr>
          <a:xfrm>
            <a:off x="8358214" y="4011618"/>
            <a:ext cx="12700" cy="672700"/>
          </a:xfrm>
          <a:prstGeom prst="bentConnector3">
            <a:avLst>
              <a:gd name="adj1" fmla="val 1800000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5000628" y="5119002"/>
            <a:ext cx="3357586" cy="476033"/>
          </a:xfrm>
          <a:prstGeom prst="rect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solidFill>
                  <a:srgbClr val="008000"/>
                </a:solidFill>
                <a:latin typeface="+mj-lt"/>
                <a:cs typeface="Arial" pitchFamily="34" charset="0"/>
              </a:rPr>
              <a:t>STABILNOST CIJENA</a:t>
            </a:r>
            <a:endParaRPr lang="hr-HR" sz="2400" b="1" dirty="0">
              <a:solidFill>
                <a:srgbClr val="008000"/>
              </a:solidFill>
              <a:latin typeface="+mj-lt"/>
              <a:cs typeface="Arial" pitchFamily="34" charset="0"/>
            </a:endParaRPr>
          </a:p>
        </p:txBody>
      </p:sp>
      <p:cxnSp>
        <p:nvCxnSpPr>
          <p:cNvPr id="41" name="Elbow Connector 40"/>
          <p:cNvCxnSpPr>
            <a:stCxn id="37" idx="3"/>
            <a:endCxn id="40" idx="3"/>
          </p:cNvCxnSpPr>
          <p:nvPr/>
        </p:nvCxnSpPr>
        <p:spPr>
          <a:xfrm>
            <a:off x="8358214" y="4684318"/>
            <a:ext cx="12700" cy="672701"/>
          </a:xfrm>
          <a:prstGeom prst="bentConnector3">
            <a:avLst>
              <a:gd name="adj1" fmla="val 1800000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Content Placeholder 2"/>
          <p:cNvSpPr txBox="1">
            <a:spLocks/>
          </p:cNvSpPr>
          <p:nvPr/>
        </p:nvSpPr>
        <p:spPr>
          <a:xfrm>
            <a:off x="0" y="5877272"/>
            <a:ext cx="8604448" cy="857256"/>
          </a:xfrm>
          <a:prstGeom prst="rect">
            <a:avLst/>
          </a:prstGeom>
        </p:spPr>
        <p:txBody>
          <a:bodyPr vert="horz">
            <a:noAutofit/>
          </a:bodyPr>
          <a:lstStyle/>
          <a:p>
            <a:pPr marL="396000" lvl="0" indent="-288000">
              <a:spcBef>
                <a:spcPts val="12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400" dirty="0" smtClean="0">
                <a:latin typeface="+mj-lt"/>
                <a:cs typeface="Arial" pitchFamily="34" charset="0"/>
              </a:rPr>
              <a:t>ostvarivanje jednog cilja može negativno utjecati na jedan ili više drugih ciljeva </a:t>
            </a:r>
            <a:r>
              <a:rPr lang="hr-HR" sz="2400" i="1" dirty="0" smtClean="0">
                <a:latin typeface="+mj-lt"/>
                <a:cs typeface="Arial" pitchFamily="34" charset="0"/>
              </a:rPr>
              <a:t>(npr. ekonomska sloboda)</a:t>
            </a:r>
          </a:p>
        </p:txBody>
      </p:sp>
      <p:cxnSp>
        <p:nvCxnSpPr>
          <p:cNvPr id="27" name="Elbow Connector 26"/>
          <p:cNvCxnSpPr>
            <a:stCxn id="5" idx="2"/>
            <a:endCxn id="7" idx="0"/>
          </p:cNvCxnSpPr>
          <p:nvPr/>
        </p:nvCxnSpPr>
        <p:spPr>
          <a:xfrm rot="16200000" flipH="1">
            <a:off x="5393537" y="1678769"/>
            <a:ext cx="428628" cy="2071702"/>
          </a:xfrm>
          <a:prstGeom prst="bentConnector3">
            <a:avLst>
              <a:gd name="adj1" fmla="val 50000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30"/>
          <p:cNvCxnSpPr>
            <a:stCxn id="5" idx="2"/>
            <a:endCxn id="4" idx="0"/>
          </p:cNvCxnSpPr>
          <p:nvPr/>
        </p:nvCxnSpPr>
        <p:spPr>
          <a:xfrm rot="5400000">
            <a:off x="3321835" y="1678769"/>
            <a:ext cx="428628" cy="2071702"/>
          </a:xfrm>
          <a:prstGeom prst="bentConnector3">
            <a:avLst>
              <a:gd name="adj1" fmla="val 50000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"/>
                            </p:stCondLst>
                            <p:childTnLst>
                              <p:par>
                                <p:cTn id="1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25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2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75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25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25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250"/>
                            </p:stCondLst>
                            <p:childTnLst>
                              <p:par>
                                <p:cTn id="3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250"/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25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750"/>
                            </p:stCondLst>
                            <p:childTnLst>
                              <p:par>
                                <p:cTn id="4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000"/>
                            </p:stCondLst>
                            <p:childTnLst>
                              <p:par>
                                <p:cTn id="5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250"/>
                                        <p:tgtEl>
                                          <p:spTgt spid="2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25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250"/>
                            </p:stCondLst>
                            <p:childTnLst>
                              <p:par>
                                <p:cTn id="5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2500"/>
                            </p:stCondLst>
                            <p:childTnLst>
                              <p:par>
                                <p:cTn id="6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250"/>
                                        <p:tgtEl>
                                          <p:spTgt spid="2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25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2750"/>
                            </p:stCondLst>
                            <p:childTnLst>
                              <p:par>
                                <p:cTn id="7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3000"/>
                            </p:stCondLst>
                            <p:childTnLst>
                              <p:par>
                                <p:cTn id="7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6" dur="250"/>
                                        <p:tgtEl>
                                          <p:spTgt spid="3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9" dur="25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3250"/>
                            </p:stCondLst>
                            <p:childTnLst>
                              <p:par>
                                <p:cTn id="8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3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3500"/>
                            </p:stCondLst>
                            <p:childTnLst>
                              <p:par>
                                <p:cTn id="8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7" dur="250"/>
                                        <p:tgtEl>
                                          <p:spTgt spid="3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0" dur="25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3750"/>
                            </p:stCondLst>
                            <p:childTnLst>
                              <p:par>
                                <p:cTn id="9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4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4000"/>
                            </p:stCondLst>
                            <p:childTnLst>
                              <p:par>
                                <p:cTn id="9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8" dur="250"/>
                                        <p:tgtEl>
                                          <p:spTgt spid="4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1" dur="25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4250"/>
                            </p:stCondLst>
                            <p:childTnLst>
                              <p:par>
                                <p:cTn id="10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25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allAtOnce" animBg="1"/>
      <p:bldP spid="5" grpId="0" build="allAtOnce" animBg="1"/>
      <p:bldP spid="7" grpId="0" build="allAtOnce" animBg="1"/>
      <p:bldP spid="11" grpId="0" build="allAtOnce" animBg="1"/>
      <p:bldP spid="25" grpId="0" build="allAtOnce" animBg="1"/>
      <p:bldP spid="28" grpId="0" build="allAtOnce" animBg="1"/>
      <p:bldP spid="33" grpId="0" build="allAtOnce" animBg="1"/>
      <p:bldP spid="37" grpId="0" build="allAtOnce" animBg="1"/>
      <p:bldP spid="40" grpId="0" build="allAtOnce" animBg="1"/>
      <p:bldP spid="47" grpId="0" build="p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/>
          <p:nvPr/>
        </p:nvSpPr>
        <p:spPr>
          <a:xfrm>
            <a:off x="4857752" y="3336378"/>
            <a:ext cx="3714776" cy="194830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>
              <a:latin typeface="+mj-lt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571472" y="3336378"/>
            <a:ext cx="4000528" cy="194830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>
              <a:latin typeface="+mj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401080" cy="868346"/>
          </a:xfrm>
        </p:spPr>
        <p:txBody>
          <a:bodyPr>
            <a:no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0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EKONOMSKI CILJEVI</a:t>
            </a:r>
            <a:endParaRPr lang="hr-HR" sz="40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928670"/>
            <a:ext cx="9144000" cy="857256"/>
          </a:xfrm>
        </p:spPr>
        <p:txBody>
          <a:bodyPr>
            <a:noAutofit/>
          </a:bodyPr>
          <a:lstStyle/>
          <a:p>
            <a:pPr marL="540000" indent="-288000">
              <a:spcBef>
                <a:spcPts val="12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600" dirty="0" smtClean="0">
                <a:latin typeface="+mj-lt"/>
              </a:rPr>
              <a:t>s obzirom na područja koje obuhvaćaju, ekonomske ciljeve možemo podjeliti na </a:t>
            </a:r>
            <a: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mikroekonomske</a:t>
            </a:r>
            <a:r>
              <a:rPr lang="hr-HR" sz="2600" dirty="0" smtClean="0">
                <a:latin typeface="+mj-lt"/>
              </a:rPr>
              <a:t> i </a:t>
            </a:r>
            <a: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makroekonomske</a:t>
            </a:r>
          </a:p>
        </p:txBody>
      </p:sp>
      <p:sp>
        <p:nvSpPr>
          <p:cNvPr id="4" name="Rectangle 3"/>
          <p:cNvSpPr/>
          <p:nvPr/>
        </p:nvSpPr>
        <p:spPr>
          <a:xfrm>
            <a:off x="928662" y="3000372"/>
            <a:ext cx="3286148" cy="648000"/>
          </a:xfrm>
          <a:prstGeom prst="rect">
            <a:avLst/>
          </a:prstGeom>
          <a:solidFill>
            <a:srgbClr val="C00000"/>
          </a:solidFill>
          <a:ln w="28575">
            <a:solidFill>
              <a:schemeClr val="tx1"/>
            </a:solidFill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MIKRO</a:t>
            </a:r>
            <a:r>
              <a:rPr lang="hr-H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ekonomski</a:t>
            </a:r>
            <a:endParaRPr lang="hr-HR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698376" y="2000240"/>
            <a:ext cx="3961562" cy="571504"/>
          </a:xfrm>
          <a:prstGeom prst="rect">
            <a:avLst/>
          </a:prstGeom>
          <a:solidFill>
            <a:srgbClr val="002060"/>
          </a:solidFill>
          <a:ln w="28575">
            <a:solidFill>
              <a:schemeClr val="tx1"/>
            </a:solidFill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32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EKONOMSKI CILJEVI</a:t>
            </a:r>
            <a:endParaRPr lang="hr-HR" sz="3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072066" y="3000372"/>
            <a:ext cx="3286148" cy="648000"/>
          </a:xfrm>
          <a:prstGeom prst="rect">
            <a:avLst/>
          </a:prstGeom>
          <a:solidFill>
            <a:srgbClr val="008000"/>
          </a:solidFill>
          <a:ln w="28575">
            <a:solidFill>
              <a:schemeClr val="tx1"/>
            </a:solidFill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MAKRO</a:t>
            </a:r>
            <a:r>
              <a:rPr lang="hr-H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ekonomski</a:t>
            </a:r>
            <a:endParaRPr lang="hr-HR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47" name="Content Placeholder 2"/>
          <p:cNvSpPr txBox="1">
            <a:spLocks/>
          </p:cNvSpPr>
          <p:nvPr/>
        </p:nvSpPr>
        <p:spPr>
          <a:xfrm>
            <a:off x="0" y="5661248"/>
            <a:ext cx="9144000" cy="857256"/>
          </a:xfrm>
          <a:prstGeom prst="rect">
            <a:avLst/>
          </a:prstGeom>
        </p:spPr>
        <p:txBody>
          <a:bodyPr vert="horz">
            <a:noAutofit/>
          </a:bodyPr>
          <a:lstStyle/>
          <a:p>
            <a:pPr marL="504000" lvl="0" indent="-288000">
              <a:lnSpc>
                <a:spcPts val="2900"/>
              </a:lnSpc>
              <a:spcBef>
                <a:spcPts val="12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200" dirty="0" smtClean="0">
                <a:latin typeface="+mj-lt"/>
                <a:cs typeface="Arial" pitchFamily="34" charset="0"/>
              </a:rPr>
              <a:t>ostvarivanje jednog cilja može negativno utjecati na jedan ili više drugih ciljeva </a:t>
            </a:r>
            <a:r>
              <a:rPr lang="hr-HR" sz="2200" i="1" dirty="0" smtClean="0">
                <a:latin typeface="+mj-lt"/>
                <a:cs typeface="Arial" pitchFamily="34" charset="0"/>
              </a:rPr>
              <a:t>(npr. ekonomska sloboda može utjecati na pravednu raspodjelu)</a:t>
            </a:r>
          </a:p>
        </p:txBody>
      </p:sp>
      <p:cxnSp>
        <p:nvCxnSpPr>
          <p:cNvPr id="27" name="Elbow Connector 26"/>
          <p:cNvCxnSpPr>
            <a:stCxn id="5" idx="2"/>
            <a:endCxn id="7" idx="0"/>
          </p:cNvCxnSpPr>
          <p:nvPr/>
        </p:nvCxnSpPr>
        <p:spPr>
          <a:xfrm rot="16200000" flipH="1">
            <a:off x="5482834" y="1768066"/>
            <a:ext cx="428628" cy="2035983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30"/>
          <p:cNvCxnSpPr>
            <a:stCxn id="5" idx="2"/>
            <a:endCxn id="4" idx="0"/>
          </p:cNvCxnSpPr>
          <p:nvPr/>
        </p:nvCxnSpPr>
        <p:spPr>
          <a:xfrm rot="5400000">
            <a:off x="3411133" y="1732348"/>
            <a:ext cx="428628" cy="2107421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5143504" y="3786190"/>
            <a:ext cx="3286148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8000" indent="-360000">
              <a:buFont typeface="Calibri" pitchFamily="34" charset="0"/>
              <a:buChar char="—"/>
            </a:pPr>
            <a: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gospodarski rast</a:t>
            </a:r>
          </a:p>
          <a:p>
            <a:pPr marL="108000" indent="-360000">
              <a:buFont typeface="Calibri" pitchFamily="34" charset="0"/>
              <a:buChar char="—"/>
            </a:pPr>
            <a:r>
              <a:rPr lang="hr-HR" sz="2600" dirty="0" smtClean="0">
                <a:latin typeface="+mj-lt"/>
              </a:rPr>
              <a:t>puna </a:t>
            </a:r>
            <a: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zaposlenost</a:t>
            </a:r>
          </a:p>
          <a:p>
            <a:pPr marL="108000" indent="-360000">
              <a:buFont typeface="Calibri" pitchFamily="34" charset="0"/>
              <a:buChar char="—"/>
            </a:pPr>
            <a: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stabilnost</a:t>
            </a:r>
            <a:r>
              <a:rPr lang="hr-HR" sz="2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cijena</a:t>
            </a:r>
            <a:endParaRPr lang="hr-HR" sz="26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42910" y="3786190"/>
            <a:ext cx="392909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8000" indent="-360000">
              <a:buFont typeface="Calibri" pitchFamily="34" charset="0"/>
              <a:buChar char="—"/>
            </a:pPr>
            <a:r>
              <a:rPr lang="hr-HR" sz="2600" dirty="0" smtClean="0">
                <a:latin typeface="+mj-lt"/>
              </a:rPr>
              <a:t>ekonomska </a:t>
            </a:r>
            <a: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učinkovitost</a:t>
            </a:r>
          </a:p>
          <a:p>
            <a:pPr marL="108000" indent="-360000">
              <a:buFont typeface="Calibri" pitchFamily="34" charset="0"/>
              <a:buChar char="—"/>
            </a:pPr>
            <a:r>
              <a:rPr lang="hr-HR" sz="2600" dirty="0" smtClean="0">
                <a:latin typeface="+mj-lt"/>
              </a:rPr>
              <a:t>ekonomska </a:t>
            </a:r>
            <a: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sloboda</a:t>
            </a:r>
          </a:p>
          <a:p>
            <a:pPr marL="108000" indent="-360000">
              <a:buFont typeface="Calibri" pitchFamily="34" charset="0"/>
              <a:buChar char="—"/>
            </a:pPr>
            <a: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pravedna</a:t>
            </a:r>
            <a:r>
              <a:rPr lang="hr-HR" sz="2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raspodjela</a:t>
            </a:r>
            <a:endParaRPr lang="hr-HR" sz="26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750"/>
                            </p:stCondLst>
                            <p:childTnLst>
                              <p:par>
                                <p:cTn id="2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25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2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250"/>
                            </p:stCondLst>
                            <p:childTnLst>
                              <p:par>
                                <p:cTn id="3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25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25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750"/>
                            </p:stCondLst>
                            <p:childTnLst>
                              <p:par>
                                <p:cTn id="4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000"/>
                            </p:stCondLst>
                            <p:childTnLst>
                              <p:par>
                                <p:cTn id="4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250"/>
                            </p:stCondLst>
                            <p:childTnLst>
                              <p:par>
                                <p:cTn id="5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5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5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0" grpId="0" animBg="1"/>
      <p:bldP spid="3" grpId="0" build="p"/>
      <p:bldP spid="4" grpId="0" build="allAtOnce" animBg="1"/>
      <p:bldP spid="5" grpId="0" uiExpand="1" build="allAtOnce" animBg="1"/>
      <p:bldP spid="7" grpId="0" build="allAtOnce" animBg="1"/>
      <p:bldP spid="47" grpId="0" build="p"/>
      <p:bldP spid="23" grpId="0"/>
      <p:bldP spid="24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42844" y="1404226"/>
            <a:ext cx="2592000" cy="857256"/>
          </a:xfrm>
          <a:prstGeom prst="rect">
            <a:avLst/>
          </a:prstGeom>
          <a:solidFill>
            <a:srgbClr val="008000"/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EKONOMSKA UČINKOVITOST</a:t>
            </a:r>
            <a:endParaRPr lang="hr-H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285984" y="332656"/>
            <a:ext cx="4286280" cy="571504"/>
          </a:xfrm>
          <a:prstGeom prst="rect">
            <a:avLst/>
          </a:prstGeom>
          <a:solidFill>
            <a:srgbClr val="C00000"/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32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MIKRO</a:t>
            </a:r>
            <a:r>
              <a:rPr lang="hr-HR" sz="24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ekonomski CILJEVI</a:t>
            </a:r>
            <a:endParaRPr lang="hr-HR" sz="24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127452" y="1404226"/>
            <a:ext cx="2916000" cy="857256"/>
          </a:xfrm>
          <a:prstGeom prst="rect">
            <a:avLst/>
          </a:prstGeom>
          <a:solidFill>
            <a:srgbClr val="008000"/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PRAVEDNA RASPODJELA</a:t>
            </a:r>
            <a:endParaRPr lang="hr-H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2850182" y="1404226"/>
            <a:ext cx="3168000" cy="857256"/>
          </a:xfrm>
          <a:prstGeom prst="rect">
            <a:avLst/>
          </a:prstGeom>
          <a:solidFill>
            <a:srgbClr val="008000"/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EKONOMSKA SLOBODA</a:t>
            </a:r>
            <a:endParaRPr lang="hr-H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142844" y="2261482"/>
            <a:ext cx="2592000" cy="407196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0000" rtlCol="0" anchor="t"/>
          <a:lstStyle/>
          <a:p>
            <a:pPr marL="360000" indent="-252000">
              <a:lnSpc>
                <a:spcPts val="2800"/>
              </a:lnSpc>
              <a:buFont typeface="Calibri" panose="020F0502020204030204" pitchFamily="34" charset="0"/>
              <a:buChar char="–"/>
            </a:pPr>
            <a:r>
              <a:rPr lang="hr-HR" sz="2200" dirty="0" smtClean="0">
                <a:latin typeface="+mj-lt"/>
                <a:cs typeface="Arial" pitchFamily="34" charset="0"/>
              </a:rPr>
              <a:t>uporaba ograničenih ekonomskih resursa radi </a:t>
            </a:r>
            <a:r>
              <a:rPr lang="hr-HR" sz="2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proizvodnje što je moguće više</a:t>
            </a:r>
            <a:r>
              <a:rPr lang="hr-HR" sz="2200" dirty="0" smtClean="0">
                <a:latin typeface="+mj-lt"/>
                <a:cs typeface="Arial" pitchFamily="34" charset="0"/>
              </a:rPr>
              <a:t> </a:t>
            </a:r>
            <a:r>
              <a:rPr lang="hr-HR" sz="2200" b="1" dirty="0" smtClean="0">
                <a:solidFill>
                  <a:srgbClr val="FFC000"/>
                </a:solidFill>
                <a:latin typeface="+mj-lt"/>
                <a:cs typeface="Arial" pitchFamily="34" charset="0"/>
              </a:rPr>
              <a:t>željenih dobara i usluga </a:t>
            </a:r>
            <a:r>
              <a:rPr lang="hr-HR" sz="2200" i="1" dirty="0" smtClean="0">
                <a:latin typeface="+mj-lt"/>
                <a:cs typeface="Arial" pitchFamily="34" charset="0"/>
              </a:rPr>
              <a:t>(što je jeftinije moguće)</a:t>
            </a:r>
            <a:endParaRPr lang="hr-HR" sz="2200" i="1" dirty="0">
              <a:latin typeface="+mj-lt"/>
              <a:cs typeface="Arial" pitchFamily="34" charset="0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2850182" y="2261482"/>
            <a:ext cx="3168000" cy="407196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0000" rtlCol="0" anchor="t"/>
          <a:lstStyle/>
          <a:p>
            <a:pPr marL="360000" indent="-252000">
              <a:lnSpc>
                <a:spcPts val="2800"/>
              </a:lnSpc>
              <a:buFont typeface="Arial" pitchFamily="34" charset="0"/>
              <a:buChar char="−"/>
            </a:pPr>
            <a:r>
              <a:rPr lang="hr-HR" sz="2200" dirty="0" smtClean="0">
                <a:latin typeface="+mj-lt"/>
                <a:cs typeface="Arial" pitchFamily="34" charset="0"/>
              </a:rPr>
              <a:t>pravo na vlastite proizvodne resurse i njihovu uporabu </a:t>
            </a:r>
            <a:br>
              <a:rPr lang="hr-HR" sz="2200" dirty="0" smtClean="0">
                <a:latin typeface="+mj-lt"/>
                <a:cs typeface="Arial" pitchFamily="34" charset="0"/>
              </a:rPr>
            </a:br>
            <a:r>
              <a:rPr lang="hr-HR" sz="2200" dirty="0" smtClean="0">
                <a:latin typeface="+mj-lt"/>
                <a:cs typeface="Arial" pitchFamily="34" charset="0"/>
              </a:rPr>
              <a:t>(</a:t>
            </a:r>
            <a:r>
              <a:rPr lang="hr-HR" sz="2200" b="1" dirty="0" smtClean="0">
                <a:solidFill>
                  <a:srgbClr val="FFC000"/>
                </a:solidFill>
                <a:latin typeface="+mj-lt"/>
                <a:cs typeface="Arial" pitchFamily="34" charset="0"/>
              </a:rPr>
              <a:t>po vlastitoj volji</a:t>
            </a:r>
            <a:r>
              <a:rPr lang="hr-HR" sz="2200" dirty="0" smtClean="0">
                <a:latin typeface="+mj-lt"/>
                <a:cs typeface="Arial" pitchFamily="34" charset="0"/>
              </a:rPr>
              <a:t>)</a:t>
            </a:r>
          </a:p>
          <a:p>
            <a:pPr marL="360000" indent="-252000">
              <a:lnSpc>
                <a:spcPts val="2800"/>
              </a:lnSpc>
              <a:spcBef>
                <a:spcPts val="1200"/>
              </a:spcBef>
              <a:buFont typeface="Arial" pitchFamily="34" charset="0"/>
              <a:buChar char="−"/>
            </a:pPr>
            <a:r>
              <a:rPr lang="hr-HR" sz="2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pojedinci slobodno </a:t>
            </a:r>
            <a:r>
              <a:rPr lang="hr-HR" sz="2200" dirty="0" smtClean="0">
                <a:latin typeface="+mj-lt"/>
                <a:cs typeface="Arial" pitchFamily="34" charset="0"/>
              </a:rPr>
              <a:t>kupuju, prodaju, organiziraju, proizvode i troše, uz </a:t>
            </a:r>
            <a:r>
              <a:rPr lang="hr-HR" sz="2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malo ili nikakvo uplitanje države</a:t>
            </a:r>
            <a:endParaRPr lang="hr-HR" sz="22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6127452" y="2261482"/>
            <a:ext cx="2916000" cy="407196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0000" rtlCol="0" anchor="t"/>
          <a:lstStyle/>
          <a:p>
            <a:pPr marL="360000" indent="-252000">
              <a:lnSpc>
                <a:spcPts val="2800"/>
              </a:lnSpc>
              <a:buFont typeface="Arial" pitchFamily="34" charset="0"/>
              <a:buChar char="−"/>
            </a:pPr>
            <a:r>
              <a:rPr lang="hr-HR" sz="2200" dirty="0" smtClean="0">
                <a:latin typeface="+mj-lt"/>
                <a:cs typeface="Arial" pitchFamily="34" charset="0"/>
              </a:rPr>
              <a:t>podrazumijeva </a:t>
            </a:r>
            <a:r>
              <a:rPr lang="hr-HR" sz="2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poštenu raspodjelu dohotka ili dobara </a:t>
            </a:r>
            <a:r>
              <a:rPr lang="hr-HR" sz="2200" dirty="0" smtClean="0">
                <a:solidFill>
                  <a:schemeClr val="tx1"/>
                </a:solidFill>
                <a:latin typeface="+mj-lt"/>
                <a:cs typeface="Arial" pitchFamily="34" charset="0"/>
              </a:rPr>
              <a:t>među pojedincima u društvu</a:t>
            </a:r>
          </a:p>
          <a:p>
            <a:pPr marL="360000" indent="-252000">
              <a:lnSpc>
                <a:spcPts val="2800"/>
              </a:lnSpc>
              <a:spcBef>
                <a:spcPts val="600"/>
              </a:spcBef>
              <a:buFont typeface="Arial" pitchFamily="34" charset="0"/>
              <a:buChar char="−"/>
            </a:pPr>
            <a:r>
              <a:rPr lang="hr-HR" sz="2200" dirty="0" smtClean="0">
                <a:latin typeface="+mj-lt"/>
                <a:cs typeface="Arial" pitchFamily="34" charset="0"/>
              </a:rPr>
              <a:t>omogućavanje svim ljudima </a:t>
            </a:r>
            <a:r>
              <a:rPr lang="hr-HR" sz="2200" b="1" dirty="0" smtClean="0">
                <a:solidFill>
                  <a:srgbClr val="FFC000"/>
                </a:solidFill>
                <a:latin typeface="+mj-lt"/>
                <a:cs typeface="Arial" pitchFamily="34" charset="0"/>
              </a:rPr>
              <a:t>podmirivanje osnovnih potreba </a:t>
            </a:r>
            <a:r>
              <a:rPr lang="hr-HR" sz="2200" dirty="0" smtClean="0">
                <a:latin typeface="+mj-lt"/>
                <a:cs typeface="Arial" pitchFamily="34" charset="0"/>
              </a:rPr>
              <a:t>i </a:t>
            </a:r>
            <a:r>
              <a:rPr lang="hr-HR" sz="2200" b="1" dirty="0" smtClean="0">
                <a:solidFill>
                  <a:srgbClr val="FFC000"/>
                </a:solidFill>
                <a:latin typeface="+mj-lt"/>
                <a:cs typeface="Arial" pitchFamily="34" charset="0"/>
              </a:rPr>
              <a:t>pravo na rad</a:t>
            </a:r>
            <a:endParaRPr lang="hr-HR" sz="2200" b="1" dirty="0">
              <a:solidFill>
                <a:srgbClr val="FFC000"/>
              </a:solidFill>
              <a:latin typeface="+mj-lt"/>
              <a:cs typeface="Arial" pitchFamily="34" charset="0"/>
            </a:endParaRPr>
          </a:p>
        </p:txBody>
      </p:sp>
      <p:cxnSp>
        <p:nvCxnSpPr>
          <p:cNvPr id="13" name="Elbow Connector 12"/>
          <p:cNvCxnSpPr>
            <a:stCxn id="5" idx="2"/>
            <a:endCxn id="4" idx="0"/>
          </p:cNvCxnSpPr>
          <p:nvPr/>
        </p:nvCxnSpPr>
        <p:spPr>
          <a:xfrm rot="5400000">
            <a:off x="2683951" y="-340947"/>
            <a:ext cx="500066" cy="2990280"/>
          </a:xfrm>
          <a:prstGeom prst="bentConnector3">
            <a:avLst>
              <a:gd name="adj1" fmla="val 50000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Elbow Connector 14"/>
          <p:cNvCxnSpPr>
            <a:stCxn id="5" idx="2"/>
            <a:endCxn id="30" idx="0"/>
          </p:cNvCxnSpPr>
          <p:nvPr/>
        </p:nvCxnSpPr>
        <p:spPr>
          <a:xfrm rot="16200000" flipH="1">
            <a:off x="4181620" y="1151664"/>
            <a:ext cx="500066" cy="5058"/>
          </a:xfrm>
          <a:prstGeom prst="bentConnector3">
            <a:avLst>
              <a:gd name="adj1" fmla="val 50000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6"/>
          <p:cNvCxnSpPr>
            <a:stCxn id="5" idx="2"/>
            <a:endCxn id="7" idx="0"/>
          </p:cNvCxnSpPr>
          <p:nvPr/>
        </p:nvCxnSpPr>
        <p:spPr>
          <a:xfrm rot="16200000" flipH="1">
            <a:off x="5757255" y="-423971"/>
            <a:ext cx="500066" cy="3156328"/>
          </a:xfrm>
          <a:prstGeom prst="bentConnector3">
            <a:avLst>
              <a:gd name="adj1" fmla="val 50000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"/>
                                        <p:tgtEl>
                                          <p:spTgt spid="4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250"/>
                                        <p:tgtEl>
                                          <p:spTgt spid="5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250"/>
                                        <p:tgtEl>
                                          <p:spTgt spid="5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uiExpand="1" build="allAtOnce" animBg="1"/>
      <p:bldP spid="52" grpId="0" build="allAtOnce" animBg="1"/>
      <p:bldP spid="59" grpId="0" build="allAtOnce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115328" cy="868346"/>
          </a:xfrm>
        </p:spPr>
        <p:txBody>
          <a:bodyPr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4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ZAKON OGRANIČENOSTI</a:t>
            </a:r>
            <a:endParaRPr lang="hr-HR" sz="44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32" y="1000108"/>
            <a:ext cx="9144032" cy="5857892"/>
          </a:xfrm>
        </p:spPr>
        <p:txBody>
          <a:bodyPr>
            <a:noAutofit/>
          </a:bodyPr>
          <a:lstStyle/>
          <a:p>
            <a:pPr marL="360000" indent="-360000">
              <a:lnSpc>
                <a:spcPct val="110000"/>
              </a:lnSpc>
              <a:spcBef>
                <a:spcPts val="1200"/>
              </a:spcBef>
              <a:buSzPct val="100000"/>
              <a:buFont typeface="Arial" pitchFamily="34" charset="0"/>
              <a:buChar char="−"/>
            </a:pPr>
            <a:r>
              <a:rPr lang="hr-HR" sz="2400" dirty="0" smtClean="0">
                <a:latin typeface="Calibri" pitchFamily="34" charset="0"/>
                <a:cs typeface="Calibri" pitchFamily="34" charset="0"/>
              </a:rPr>
              <a:t>Zemlja ima </a:t>
            </a: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ograničene resurse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, a ljudi </a:t>
            </a:r>
            <a:r>
              <a:rPr lang="hr-HR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neograničene želje</a:t>
            </a:r>
            <a:endParaRPr lang="hr-HR" sz="2400" b="1" dirty="0" smtClean="0">
              <a:solidFill>
                <a:srgbClr val="FFC000"/>
              </a:solidFill>
              <a:latin typeface="Calibri" pitchFamily="34" charset="0"/>
              <a:cs typeface="Calibri" pitchFamily="34" charset="0"/>
            </a:endParaRPr>
          </a:p>
          <a:p>
            <a:pPr marL="360000" indent="-360000">
              <a:lnSpc>
                <a:spcPct val="110000"/>
              </a:lnSpc>
              <a:spcBef>
                <a:spcPts val="1200"/>
              </a:spcBef>
              <a:buSzPct val="100000"/>
              <a:buFont typeface="Arial" pitchFamily="34" charset="0"/>
              <a:buChar char="−"/>
            </a:pP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ključni problem </a:t>
            </a:r>
            <a:r>
              <a:rPr lang="hr-HR" dirty="0" smtClean="0">
                <a:latin typeface="Calibri" pitchFamily="34" charset="0"/>
                <a:cs typeface="Calibri" pitchFamily="34" charset="0"/>
              </a:rPr>
              <a:t>kojim se bavi ekonomija – </a:t>
            </a:r>
            <a:r>
              <a:rPr lang="hr-HR" u="sng" dirty="0" smtClean="0">
                <a:latin typeface="Calibri" pitchFamily="34" charset="0"/>
                <a:cs typeface="Calibri" pitchFamily="34" charset="0"/>
              </a:rPr>
              <a:t>kako odabrati uporabu ograničenih resursa za zadovoljavanje neograničenih želja</a:t>
            </a:r>
          </a:p>
          <a:p>
            <a:pPr marL="360000" indent="-360000">
              <a:lnSpc>
                <a:spcPct val="110000"/>
              </a:lnSpc>
              <a:spcBef>
                <a:spcPts val="2400"/>
              </a:spcBef>
              <a:buSzPct val="100000"/>
              <a:buFont typeface="Arial" pitchFamily="34" charset="0"/>
              <a:buChar char="−"/>
            </a:pP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ZAKON OGRANIČENOSTI</a:t>
            </a:r>
            <a:r>
              <a:rPr lang="hr-HR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– dobra su rijetka jer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nema dovoljno resursa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 kako bi se proizvela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sva dobra koja ljudi žele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 potrošiti</a:t>
            </a:r>
          </a:p>
          <a:p>
            <a:pPr marL="360000" indent="-360000">
              <a:lnSpc>
                <a:spcPct val="110000"/>
              </a:lnSpc>
              <a:spcBef>
                <a:spcPts val="1800"/>
              </a:spcBef>
              <a:buSzPct val="100000"/>
              <a:buFont typeface="Arial" pitchFamily="34" charset="0"/>
              <a:buChar char="−"/>
            </a:pPr>
            <a:r>
              <a:rPr lang="hr-HR" sz="2400" dirty="0" smtClean="0">
                <a:latin typeface="Calibri" pitchFamily="34" charset="0"/>
                <a:cs typeface="Calibri" pitchFamily="34" charset="0"/>
              </a:rPr>
              <a:t>osnovni problem svakog gospodarstva je </a:t>
            </a: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povezivanje ograničenih resursa</a:t>
            </a:r>
            <a:r>
              <a:rPr lang="hr-HR" dirty="0" smtClean="0">
                <a:latin typeface="Calibri" pitchFamily="34" charset="0"/>
                <a:cs typeface="Calibri" pitchFamily="34" charset="0"/>
              </a:rPr>
              <a:t> i </a:t>
            </a: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neograničenih želja</a:t>
            </a:r>
            <a:endParaRPr lang="hr-HR" sz="2400" b="1" dirty="0" smtClean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  <a:p>
            <a:pPr lvl="1">
              <a:lnSpc>
                <a:spcPct val="110000"/>
              </a:lnSpc>
              <a:spcBef>
                <a:spcPts val="1200"/>
              </a:spcBef>
              <a:buFont typeface="Arial" pitchFamily="34" charset="0"/>
              <a:buChar char="−"/>
            </a:pPr>
            <a:r>
              <a:rPr lang="hr-HR" i="1" dirty="0" smtClean="0">
                <a:latin typeface="Calibri" pitchFamily="34" charset="0"/>
                <a:cs typeface="Calibri" pitchFamily="34" charset="0"/>
              </a:rPr>
              <a:t>niti jedna država na svijetu nema dovoljno resursa za zadovoljiti želje cjelokupnog stanovništva</a:t>
            </a:r>
          </a:p>
        </p:txBody>
      </p:sp>
      <p:sp>
        <p:nvSpPr>
          <p:cNvPr id="4" name="Rectangle 3"/>
          <p:cNvSpPr/>
          <p:nvPr/>
        </p:nvSpPr>
        <p:spPr>
          <a:xfrm>
            <a:off x="233638" y="3271032"/>
            <a:ext cx="8633917" cy="1127121"/>
          </a:xfrm>
          <a:prstGeom prst="rect">
            <a:avLst/>
          </a:prstGeom>
          <a:noFill/>
          <a:ln w="57150">
            <a:solidFill>
              <a:schemeClr val="tx1"/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>
              <a:ln>
                <a:solidFill>
                  <a:schemeClr val="tx1"/>
                </a:solidFill>
                <a:prstDash val="solid"/>
              </a:ln>
              <a:latin typeface="Calibri" pitchFamily="34" charset="0"/>
              <a:cs typeface="Calibri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75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2921" y="1268760"/>
            <a:ext cx="3076215" cy="708476"/>
          </a:xfrm>
          <a:prstGeom prst="rect">
            <a:avLst/>
          </a:prstGeom>
          <a:solidFill>
            <a:srgbClr val="C00000"/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GOSPODARSKI RAST</a:t>
            </a:r>
            <a:endParaRPr lang="hr-H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554062" y="260648"/>
            <a:ext cx="4286280" cy="571504"/>
          </a:xfrm>
          <a:prstGeom prst="rect">
            <a:avLst/>
          </a:prstGeom>
          <a:solidFill>
            <a:srgbClr val="008000"/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32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MAKRO</a:t>
            </a:r>
            <a:r>
              <a:rPr lang="hr-HR" sz="24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ekonomski CILJEVI</a:t>
            </a:r>
            <a:endParaRPr lang="hr-HR" sz="24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205295" y="1268760"/>
            <a:ext cx="2826508" cy="708476"/>
          </a:xfrm>
          <a:prstGeom prst="rect">
            <a:avLst/>
          </a:prstGeom>
          <a:solidFill>
            <a:srgbClr val="C00000"/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STABILNOST CIJENA</a:t>
            </a:r>
            <a:endParaRPr lang="hr-H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3283948" y="1268760"/>
            <a:ext cx="2826508" cy="708476"/>
          </a:xfrm>
          <a:prstGeom prst="rect">
            <a:avLst/>
          </a:prstGeom>
          <a:solidFill>
            <a:srgbClr val="C00000"/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PUNA ZAPOSLENOST</a:t>
            </a:r>
            <a:endParaRPr lang="hr-H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92921" y="1977236"/>
            <a:ext cx="3076215" cy="455214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180000" rIns="36000" rtlCol="0" anchor="t"/>
          <a:lstStyle/>
          <a:p>
            <a:pPr marL="360000" indent="-252000">
              <a:lnSpc>
                <a:spcPts val="2800"/>
              </a:lnSpc>
              <a:buFont typeface="Arial" pitchFamily="34" charset="0"/>
              <a:buChar char="−"/>
            </a:pPr>
            <a:r>
              <a:rPr lang="hr-HR" sz="2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podizanje standarda života</a:t>
            </a:r>
            <a:r>
              <a:rPr lang="hr-HR" sz="2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 </a:t>
            </a:r>
            <a:r>
              <a:rPr lang="hr-HR" sz="2200" dirty="0" smtClean="0">
                <a:latin typeface="+mj-lt"/>
                <a:cs typeface="Arial" pitchFamily="34" charset="0"/>
              </a:rPr>
              <a:t>mjereno dohotkom po stanovniku </a:t>
            </a:r>
            <a:r>
              <a:rPr lang="hr-HR" sz="2200" i="1" dirty="0" smtClean="0">
                <a:solidFill>
                  <a:schemeClr val="tx1"/>
                </a:solidFill>
                <a:latin typeface="+mj-lt"/>
                <a:cs typeface="Arial" pitchFamily="34" charset="0"/>
              </a:rPr>
              <a:t>(BDP per capita)</a:t>
            </a:r>
          </a:p>
          <a:p>
            <a:pPr marL="360000" indent="-252000">
              <a:lnSpc>
                <a:spcPts val="2800"/>
              </a:lnSpc>
              <a:spcBef>
                <a:spcPts val="1200"/>
              </a:spcBef>
              <a:buFont typeface="Arial" pitchFamily="34" charset="0"/>
              <a:buChar char="−"/>
            </a:pPr>
            <a:r>
              <a:rPr lang="hr-HR" sz="2200" b="1" dirty="0" smtClean="0">
                <a:solidFill>
                  <a:srgbClr val="FFC000"/>
                </a:solidFill>
                <a:latin typeface="+mj-lt"/>
                <a:cs typeface="Arial" pitchFamily="34" charset="0"/>
              </a:rPr>
              <a:t>tri načina </a:t>
            </a:r>
            <a:r>
              <a:rPr lang="hr-HR" sz="2200" b="1" dirty="0">
                <a:solidFill>
                  <a:srgbClr val="FFC000"/>
                </a:solidFill>
                <a:cs typeface="Arial" pitchFamily="34" charset="0"/>
              </a:rPr>
              <a:t>rasta </a:t>
            </a:r>
            <a:r>
              <a:rPr lang="hr-HR" sz="2200" b="1" dirty="0" smtClean="0">
                <a:solidFill>
                  <a:srgbClr val="FFC000"/>
                </a:solidFill>
                <a:latin typeface="+mj-lt"/>
                <a:cs typeface="Arial" pitchFamily="34" charset="0"/>
              </a:rPr>
              <a:t>gosp.:</a:t>
            </a:r>
          </a:p>
          <a:p>
            <a:pPr marL="468000" lvl="1" indent="-324000">
              <a:lnSpc>
                <a:spcPts val="2800"/>
              </a:lnSpc>
              <a:buFont typeface="+mj-lt"/>
              <a:buAutoNum type="arabicPeriod"/>
            </a:pPr>
            <a:r>
              <a:rPr lang="hr-HR" sz="2200" dirty="0" smtClean="0">
                <a:latin typeface="+mj-lt"/>
                <a:cs typeface="Arial" pitchFamily="34" charset="0"/>
              </a:rPr>
              <a:t>proširenje prirodnih resursa</a:t>
            </a:r>
          </a:p>
          <a:p>
            <a:pPr marL="468000" lvl="1" indent="-324000">
              <a:lnSpc>
                <a:spcPts val="2800"/>
              </a:lnSpc>
              <a:spcBef>
                <a:spcPts val="300"/>
              </a:spcBef>
              <a:buFont typeface="+mj-lt"/>
              <a:buAutoNum type="arabicPeriod"/>
            </a:pPr>
            <a:r>
              <a:rPr lang="hr-HR" sz="2200" dirty="0" smtClean="0">
                <a:latin typeface="+mj-lt"/>
                <a:cs typeface="Arial" pitchFamily="34" charset="0"/>
              </a:rPr>
              <a:t>razvoj tehnologije</a:t>
            </a:r>
          </a:p>
          <a:p>
            <a:pPr marL="468000" lvl="1" indent="-324000">
              <a:lnSpc>
                <a:spcPts val="2800"/>
              </a:lnSpc>
              <a:spcBef>
                <a:spcPts val="300"/>
              </a:spcBef>
              <a:buFont typeface="+mj-lt"/>
              <a:buAutoNum type="arabicPeriod"/>
            </a:pPr>
            <a:r>
              <a:rPr lang="hr-HR" sz="2200" dirty="0" smtClean="0">
                <a:latin typeface="+mj-lt"/>
                <a:cs typeface="Arial" pitchFamily="34" charset="0"/>
              </a:rPr>
              <a:t>povećanje kapitalnih resursa</a:t>
            </a:r>
            <a:endParaRPr lang="hr-HR" sz="2200" dirty="0">
              <a:latin typeface="+mj-lt"/>
              <a:cs typeface="Arial" pitchFamily="34" charset="0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3283948" y="1977236"/>
            <a:ext cx="2826508" cy="455214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180000" rIns="36000" rtlCol="0" anchor="t"/>
          <a:lstStyle/>
          <a:p>
            <a:pPr marL="360000" indent="-252000">
              <a:lnSpc>
                <a:spcPts val="2800"/>
              </a:lnSpc>
              <a:buFont typeface="Arial" pitchFamily="34" charset="0"/>
              <a:buChar char="−"/>
            </a:pPr>
            <a:r>
              <a:rPr lang="hr-HR" sz="2200" dirty="0" smtClean="0">
                <a:latin typeface="+mj-lt"/>
                <a:cs typeface="Arial" pitchFamily="34" charset="0"/>
              </a:rPr>
              <a:t>podrazumijeva </a:t>
            </a:r>
            <a:r>
              <a:rPr lang="hr-HR" sz="2200" b="1" dirty="0" smtClean="0">
                <a:solidFill>
                  <a:srgbClr val="FFC000"/>
                </a:solidFill>
                <a:latin typeface="+mj-lt"/>
                <a:cs typeface="Arial" pitchFamily="34" charset="0"/>
              </a:rPr>
              <a:t>zaposlenost svih raspoloživih resursa </a:t>
            </a:r>
            <a:r>
              <a:rPr lang="hr-HR" sz="2200" i="1" dirty="0" smtClean="0">
                <a:latin typeface="+mj-lt"/>
                <a:cs typeface="Arial" pitchFamily="34" charset="0"/>
              </a:rPr>
              <a:t>(iako se najčešće u središte stavlja puna zaposlenost </a:t>
            </a:r>
            <a:r>
              <a:rPr lang="hr-HR" sz="2200" b="1" i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radnih resursa</a:t>
            </a:r>
            <a:r>
              <a:rPr lang="hr-HR" sz="2200" i="1" dirty="0" smtClean="0">
                <a:latin typeface="+mj-lt"/>
                <a:cs typeface="Arial" pitchFamily="34" charset="0"/>
              </a:rPr>
              <a:t>)</a:t>
            </a:r>
          </a:p>
          <a:p>
            <a:pPr marL="360000" indent="-252000">
              <a:lnSpc>
                <a:spcPts val="2800"/>
              </a:lnSpc>
              <a:spcBef>
                <a:spcPts val="1200"/>
              </a:spcBef>
              <a:buFont typeface="Arial" pitchFamily="34" charset="0"/>
              <a:buChar char="−"/>
            </a:pPr>
            <a:r>
              <a:rPr lang="hr-HR" sz="2200" i="1" dirty="0" smtClean="0">
                <a:latin typeface="+mj-lt"/>
                <a:cs typeface="Arial" pitchFamily="34" charset="0"/>
              </a:rPr>
              <a:t>smanjena zaposlenosti loše utječe na gospodarstvo</a:t>
            </a:r>
            <a:endParaRPr lang="hr-HR" sz="2200" i="1" dirty="0">
              <a:latin typeface="+mj-lt"/>
              <a:cs typeface="Arial" pitchFamily="34" charset="0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6205294" y="1977236"/>
            <a:ext cx="2826479" cy="455214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180000" rIns="36000" rtlCol="0" anchor="t"/>
          <a:lstStyle/>
          <a:p>
            <a:pPr marL="360000" indent="-252000">
              <a:lnSpc>
                <a:spcPts val="2800"/>
              </a:lnSpc>
              <a:spcBef>
                <a:spcPts val="1200"/>
              </a:spcBef>
              <a:buFont typeface="Arial" pitchFamily="34" charset="0"/>
              <a:buChar char="−"/>
            </a:pPr>
            <a:r>
              <a:rPr lang="hr-HR" sz="2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održavanje</a:t>
            </a:r>
            <a:r>
              <a:rPr lang="hr-HR" sz="2200" dirty="0" smtClean="0">
                <a:solidFill>
                  <a:srgbClr val="FFC000"/>
                </a:solidFill>
                <a:latin typeface="+mj-lt"/>
                <a:cs typeface="Arial" pitchFamily="34" charset="0"/>
              </a:rPr>
              <a:t> </a:t>
            </a:r>
            <a:r>
              <a:rPr lang="hr-HR" sz="2200" dirty="0" smtClean="0">
                <a:solidFill>
                  <a:schemeClr val="tx1"/>
                </a:solidFill>
                <a:latin typeface="+mj-lt"/>
                <a:cs typeface="Arial" pitchFamily="34" charset="0"/>
              </a:rPr>
              <a:t>bez rasta ili pada </a:t>
            </a:r>
            <a:r>
              <a:rPr lang="hr-HR" sz="2200" dirty="0" smtClean="0">
                <a:latin typeface="+mj-lt"/>
                <a:cs typeface="Arial" pitchFamily="34" charset="0"/>
              </a:rPr>
              <a:t>prosječne razine </a:t>
            </a:r>
            <a:r>
              <a:rPr lang="hr-HR" sz="2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cijena</a:t>
            </a:r>
            <a:r>
              <a:rPr lang="hr-HR" sz="2200" dirty="0" smtClean="0">
                <a:latin typeface="+mj-lt"/>
                <a:cs typeface="Arial" pitchFamily="34" charset="0"/>
              </a:rPr>
              <a:t> </a:t>
            </a:r>
          </a:p>
          <a:p>
            <a:pPr marL="360000" indent="-252000">
              <a:lnSpc>
                <a:spcPts val="2800"/>
              </a:lnSpc>
              <a:spcBef>
                <a:spcPts val="1200"/>
              </a:spcBef>
              <a:buFont typeface="Arial" pitchFamily="34" charset="0"/>
              <a:buChar char="−"/>
            </a:pPr>
            <a:r>
              <a:rPr lang="hr-HR" sz="2200" b="1" i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inflacija</a:t>
            </a:r>
            <a:r>
              <a:rPr lang="hr-HR" sz="2200" dirty="0" smtClean="0">
                <a:latin typeface="+mj-lt"/>
                <a:cs typeface="Arial" pitchFamily="34" charset="0"/>
              </a:rPr>
              <a:t> – rast  opće razine cijena i pad vrijednosti novca</a:t>
            </a:r>
          </a:p>
          <a:p>
            <a:pPr marL="360000" indent="-252000">
              <a:lnSpc>
                <a:spcPts val="2800"/>
              </a:lnSpc>
              <a:spcBef>
                <a:spcPts val="1200"/>
              </a:spcBef>
              <a:buFont typeface="Arial" pitchFamily="34" charset="0"/>
              <a:buChar char="−"/>
            </a:pPr>
            <a:r>
              <a:rPr lang="hr-HR" sz="2200" dirty="0" smtClean="0">
                <a:latin typeface="+mj-lt"/>
                <a:cs typeface="Arial" pitchFamily="34" charset="0"/>
              </a:rPr>
              <a:t>inflacija ne stvara dobru klimu za poslovanje</a:t>
            </a:r>
            <a:endParaRPr lang="hr-HR" sz="2200" dirty="0">
              <a:latin typeface="+mj-lt"/>
              <a:cs typeface="Arial" pitchFamily="34" charset="0"/>
            </a:endParaRPr>
          </a:p>
        </p:txBody>
      </p:sp>
      <p:cxnSp>
        <p:nvCxnSpPr>
          <p:cNvPr id="13" name="Elbow Connector 12"/>
          <p:cNvCxnSpPr>
            <a:stCxn id="5" idx="2"/>
            <a:endCxn id="4" idx="0"/>
          </p:cNvCxnSpPr>
          <p:nvPr/>
        </p:nvCxnSpPr>
        <p:spPr>
          <a:xfrm rot="5400000">
            <a:off x="2945812" y="-482630"/>
            <a:ext cx="436608" cy="3066173"/>
          </a:xfrm>
          <a:prstGeom prst="bentConnector3">
            <a:avLst>
              <a:gd name="adj1" fmla="val 50000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/>
          <p:cNvCxnSpPr>
            <a:stCxn id="5" idx="2"/>
            <a:endCxn id="30" idx="0"/>
          </p:cNvCxnSpPr>
          <p:nvPr/>
        </p:nvCxnSpPr>
        <p:spPr>
          <a:xfrm rot="5400000">
            <a:off x="4478898" y="1050456"/>
            <a:ext cx="436608" cy="12700"/>
          </a:xfrm>
          <a:prstGeom prst="bentConnector3">
            <a:avLst>
              <a:gd name="adj1" fmla="val 50000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/>
          <p:cNvCxnSpPr>
            <a:stCxn id="5" idx="2"/>
            <a:endCxn id="7" idx="0"/>
          </p:cNvCxnSpPr>
          <p:nvPr/>
        </p:nvCxnSpPr>
        <p:spPr>
          <a:xfrm rot="16200000" flipH="1">
            <a:off x="5939571" y="-410218"/>
            <a:ext cx="436608" cy="2921347"/>
          </a:xfrm>
          <a:prstGeom prst="bentConnector3">
            <a:avLst>
              <a:gd name="adj1" fmla="val 50000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"/>
                                        <p:tgtEl>
                                          <p:spTgt spid="4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4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4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250"/>
                                        <p:tgtEl>
                                          <p:spTgt spid="5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250"/>
                                        <p:tgtEl>
                                          <p:spTgt spid="5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5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50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50"/>
                                        <p:tgtEl>
                                          <p:spTgt spid="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75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50"/>
                                        <p:tgtEl>
                                          <p:spTgt spid="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uiExpand="1" build="allAtOnce" animBg="1"/>
      <p:bldP spid="52" grpId="0" build="allAtOnce" animBg="1"/>
      <p:bldP spid="59" grpId="0" build="allAtOnce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14282" y="1571612"/>
            <a:ext cx="2500330" cy="857256"/>
          </a:xfrm>
          <a:prstGeom prst="rect">
            <a:avLst/>
          </a:prstGeom>
          <a:solidFill>
            <a:srgbClr val="008000"/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36000" rIns="0" rtlCol="0" anchor="ctr"/>
          <a:lstStyle/>
          <a:p>
            <a:pPr algn="ctr"/>
            <a:r>
              <a:rPr lang="hr-HR" sz="2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PROŠIRENJE PRIRODNIH RESURSA</a:t>
            </a:r>
            <a:endParaRPr lang="hr-HR" sz="21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143108" y="285728"/>
            <a:ext cx="4286280" cy="571504"/>
          </a:xfrm>
          <a:prstGeom prst="rect">
            <a:avLst/>
          </a:prstGeom>
          <a:solidFill>
            <a:srgbClr val="C00000"/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GOSPODARSKI RAST</a:t>
            </a:r>
            <a:endParaRPr lang="hr-HR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857884" y="1571612"/>
            <a:ext cx="3071834" cy="857256"/>
          </a:xfrm>
          <a:prstGeom prst="rect">
            <a:avLst/>
          </a:prstGeom>
          <a:solidFill>
            <a:srgbClr val="008000"/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POVEĆANJE KAPITALNIH RESURSA</a:t>
            </a:r>
            <a:endParaRPr lang="hr-HR" sz="2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2893207" y="1571612"/>
            <a:ext cx="2786082" cy="857256"/>
          </a:xfrm>
          <a:prstGeom prst="rect">
            <a:avLst/>
          </a:prstGeom>
          <a:solidFill>
            <a:srgbClr val="008000"/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RAVOJ TEHNOLOGIJE</a:t>
            </a:r>
            <a:endParaRPr lang="hr-HR" sz="2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214282" y="2428868"/>
            <a:ext cx="2500330" cy="307183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0000" rtlCol="0" anchor="t"/>
          <a:lstStyle/>
          <a:p>
            <a:pPr marL="360000" indent="-252000">
              <a:lnSpc>
                <a:spcPts val="2800"/>
              </a:lnSpc>
              <a:buFont typeface="Arial" pitchFamily="34" charset="0"/>
              <a:buChar char="−"/>
            </a:pPr>
            <a:r>
              <a:rPr lang="hr-HR" sz="2200" dirty="0" smtClean="0">
                <a:latin typeface="+mj-lt"/>
                <a:cs typeface="Arial" pitchFamily="34" charset="0"/>
              </a:rPr>
              <a:t>od 16. do 18. stoljeća</a:t>
            </a:r>
          </a:p>
          <a:p>
            <a:pPr marL="360000" indent="-252000">
              <a:lnSpc>
                <a:spcPts val="2800"/>
              </a:lnSpc>
              <a:spcBef>
                <a:spcPts val="1200"/>
              </a:spcBef>
              <a:buFont typeface="Arial" pitchFamily="34" charset="0"/>
              <a:buChar char="−"/>
            </a:pPr>
            <a:r>
              <a:rPr lang="hr-HR" sz="2200" b="1" dirty="0" smtClean="0">
                <a:solidFill>
                  <a:srgbClr val="FFC000"/>
                </a:solidFill>
                <a:latin typeface="+mj-lt"/>
                <a:cs typeface="Arial" pitchFamily="34" charset="0"/>
              </a:rPr>
              <a:t>osvajaju se novi teritoriji </a:t>
            </a:r>
            <a:r>
              <a:rPr lang="hr-HR" sz="2200" dirty="0" smtClean="0">
                <a:latin typeface="+mj-lt"/>
                <a:cs typeface="Arial" pitchFamily="34" charset="0"/>
              </a:rPr>
              <a:t>i </a:t>
            </a:r>
            <a:r>
              <a:rPr lang="hr-HR" sz="2200" b="1" dirty="0" smtClean="0">
                <a:solidFill>
                  <a:srgbClr val="FFC000"/>
                </a:solidFill>
                <a:latin typeface="+mj-lt"/>
                <a:cs typeface="Arial" pitchFamily="34" charset="0"/>
              </a:rPr>
              <a:t>prisvajaju se resursi </a:t>
            </a:r>
            <a:r>
              <a:rPr lang="hr-HR" sz="2200" dirty="0" smtClean="0">
                <a:latin typeface="+mj-lt"/>
                <a:cs typeface="Arial" pitchFamily="34" charset="0"/>
              </a:rPr>
              <a:t>u njima</a:t>
            </a:r>
          </a:p>
        </p:txBody>
      </p:sp>
      <p:sp>
        <p:nvSpPr>
          <p:cNvPr id="52" name="Rectangle 51"/>
          <p:cNvSpPr/>
          <p:nvPr/>
        </p:nvSpPr>
        <p:spPr>
          <a:xfrm>
            <a:off x="2893207" y="2428868"/>
            <a:ext cx="2786082" cy="307183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0000" rtlCol="0" anchor="t"/>
          <a:lstStyle/>
          <a:p>
            <a:pPr marL="360000" indent="-252000">
              <a:lnSpc>
                <a:spcPts val="2800"/>
              </a:lnSpc>
              <a:buFont typeface="Arial" pitchFamily="34" charset="0"/>
              <a:buChar char="−"/>
            </a:pPr>
            <a:r>
              <a:rPr lang="hr-HR" sz="2200" b="1" dirty="0" smtClean="0">
                <a:solidFill>
                  <a:srgbClr val="FFC000"/>
                </a:solidFill>
                <a:latin typeface="+mj-lt"/>
                <a:cs typeface="Arial" pitchFamily="34" charset="0"/>
              </a:rPr>
              <a:t>razvoj tehnologije </a:t>
            </a:r>
            <a:r>
              <a:rPr lang="hr-HR" sz="2200" dirty="0" smtClean="0">
                <a:latin typeface="+mj-lt"/>
                <a:cs typeface="Arial" pitchFamily="34" charset="0"/>
              </a:rPr>
              <a:t>koja omogućuje </a:t>
            </a:r>
            <a:r>
              <a:rPr lang="hr-HR" sz="2200" b="1" dirty="0" smtClean="0">
                <a:solidFill>
                  <a:srgbClr val="FFC000"/>
                </a:solidFill>
                <a:latin typeface="+mj-lt"/>
                <a:cs typeface="Arial" pitchFamily="34" charset="0"/>
              </a:rPr>
              <a:t>veću proizvodnost resursa</a:t>
            </a:r>
          </a:p>
          <a:p>
            <a:pPr marL="360000" indent="-252000">
              <a:lnSpc>
                <a:spcPts val="2800"/>
              </a:lnSpc>
              <a:spcBef>
                <a:spcPts val="1200"/>
              </a:spcBef>
              <a:buFont typeface="Arial" pitchFamily="34" charset="0"/>
              <a:buChar char="−"/>
            </a:pPr>
            <a:r>
              <a:rPr lang="hr-HR" sz="2200" dirty="0" smtClean="0">
                <a:latin typeface="+mj-lt"/>
                <a:cs typeface="Arial" pitchFamily="34" charset="0"/>
              </a:rPr>
              <a:t>industrijska revolucija u 18. st. </a:t>
            </a:r>
            <a:endParaRPr lang="hr-HR" sz="2200" i="1" dirty="0">
              <a:latin typeface="+mj-lt"/>
              <a:cs typeface="Arial" pitchFamily="34" charset="0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5857884" y="2428868"/>
            <a:ext cx="3071834" cy="307183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0000" rtlCol="0" anchor="t"/>
          <a:lstStyle/>
          <a:p>
            <a:pPr marL="360000" indent="-252000">
              <a:lnSpc>
                <a:spcPts val="2800"/>
              </a:lnSpc>
              <a:spcBef>
                <a:spcPts val="1200"/>
              </a:spcBef>
              <a:buFont typeface="Arial" pitchFamily="34" charset="0"/>
              <a:buChar char="−"/>
            </a:pPr>
            <a:r>
              <a:rPr lang="hr-HR" sz="2200" dirty="0" smtClean="0">
                <a:latin typeface="+mj-lt"/>
                <a:cs typeface="Arial" pitchFamily="34" charset="0"/>
              </a:rPr>
              <a:t>postiže se većom proizvodnjom  kapitalnih dobara, što znači </a:t>
            </a:r>
            <a:r>
              <a:rPr lang="hr-HR" sz="2200" b="1" dirty="0" smtClean="0">
                <a:solidFill>
                  <a:srgbClr val="FFC000"/>
                </a:solidFill>
                <a:latin typeface="+mj-lt"/>
                <a:cs typeface="Arial" pitchFamily="34" charset="0"/>
              </a:rPr>
              <a:t>odustajanje od trenutačne potrošnje, radi veće potrošnje u budućnosti</a:t>
            </a:r>
            <a:endParaRPr lang="hr-HR" sz="2200" b="1" dirty="0">
              <a:solidFill>
                <a:srgbClr val="FFC000"/>
              </a:solidFill>
              <a:latin typeface="+mj-lt"/>
              <a:cs typeface="Arial" pitchFamily="34" charset="0"/>
            </a:endParaRPr>
          </a:p>
        </p:txBody>
      </p:sp>
      <p:cxnSp>
        <p:nvCxnSpPr>
          <p:cNvPr id="13" name="Elbow Connector 12"/>
          <p:cNvCxnSpPr>
            <a:stCxn id="5" idx="2"/>
            <a:endCxn id="4" idx="0"/>
          </p:cNvCxnSpPr>
          <p:nvPr/>
        </p:nvCxnSpPr>
        <p:spPr>
          <a:xfrm rot="5400000">
            <a:off x="2518158" y="-196478"/>
            <a:ext cx="714380" cy="2821801"/>
          </a:xfrm>
          <a:prstGeom prst="bentConnector3">
            <a:avLst>
              <a:gd name="adj1" fmla="val 50000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Elbow Connector 14"/>
          <p:cNvCxnSpPr>
            <a:stCxn id="5" idx="2"/>
            <a:endCxn id="30" idx="0"/>
          </p:cNvCxnSpPr>
          <p:nvPr/>
        </p:nvCxnSpPr>
        <p:spPr>
          <a:xfrm rot="5400000">
            <a:off x="3929058" y="1214422"/>
            <a:ext cx="714380" cy="1588"/>
          </a:xfrm>
          <a:prstGeom prst="bentConnector3">
            <a:avLst>
              <a:gd name="adj1" fmla="val 50000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6"/>
          <p:cNvCxnSpPr>
            <a:stCxn id="5" idx="2"/>
            <a:endCxn id="7" idx="0"/>
          </p:cNvCxnSpPr>
          <p:nvPr/>
        </p:nvCxnSpPr>
        <p:spPr>
          <a:xfrm rot="16200000" flipH="1">
            <a:off x="5482834" y="-339355"/>
            <a:ext cx="714380" cy="3107553"/>
          </a:xfrm>
          <a:prstGeom prst="bentConnector3">
            <a:avLst>
              <a:gd name="adj1" fmla="val 50000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25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2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75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25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25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250"/>
                            </p:stCondLst>
                            <p:childTnLst>
                              <p:par>
                                <p:cTn id="3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250"/>
                                        <p:tgtEl>
                                          <p:spTgt spid="3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25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250"/>
                                        <p:tgtEl>
                                          <p:spTgt spid="4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5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50"/>
                                        <p:tgtEl>
                                          <p:spTgt spid="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250"/>
                                        <p:tgtEl>
                                          <p:spTgt spid="5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25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25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250"/>
                                        <p:tgtEl>
                                          <p:spTgt spid="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4" dur="250"/>
                                        <p:tgtEl>
                                          <p:spTgt spid="5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250"/>
                            </p:stCondLst>
                            <p:childTnLst>
                              <p:par>
                                <p:cTn id="7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250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allAtOnce" animBg="1"/>
      <p:bldP spid="5" grpId="0" build="allAtOnce" animBg="1"/>
      <p:bldP spid="7" grpId="0" build="allAtOnce" animBg="1"/>
      <p:bldP spid="30" grpId="0" build="allAtOnce" animBg="1"/>
      <p:bldP spid="49" grpId="0" build="allAtOnce" animBg="1"/>
      <p:bldP spid="52" grpId="0" build="allAtOnce" animBg="1"/>
      <p:bldP spid="59" grpId="0" build="allAtOnce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401080" cy="868346"/>
          </a:xfrm>
        </p:spPr>
        <p:txBody>
          <a:bodyPr>
            <a:no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0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PONAVLJANJE</a:t>
            </a:r>
            <a:endParaRPr lang="hr-HR" sz="40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000100" y="1982381"/>
            <a:ext cx="3286148" cy="571504"/>
          </a:xfrm>
          <a:prstGeom prst="rect">
            <a:avLst/>
          </a:prstGeom>
          <a:solidFill>
            <a:srgbClr val="C00000"/>
          </a:solidFill>
          <a:ln w="19050">
            <a:solidFill>
              <a:schemeClr val="tx1"/>
            </a:solidFill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MIKROEKONOMSKI</a:t>
            </a:r>
            <a:endParaRPr lang="hr-HR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571736" y="1000108"/>
            <a:ext cx="4286280" cy="571504"/>
          </a:xfrm>
          <a:prstGeom prst="rect">
            <a:avLst/>
          </a:prstGeom>
          <a:solidFill>
            <a:srgbClr val="002060"/>
          </a:solidFill>
          <a:ln w="19050">
            <a:solidFill>
              <a:schemeClr val="tx1"/>
            </a:solidFill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8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EKONOMSKI CILJEVI</a:t>
            </a:r>
            <a:endParaRPr lang="hr-HR" sz="2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143504" y="1982381"/>
            <a:ext cx="3286148" cy="571504"/>
          </a:xfrm>
          <a:prstGeom prst="rect">
            <a:avLst/>
          </a:prstGeom>
          <a:solidFill>
            <a:srgbClr val="008000"/>
          </a:solidFill>
          <a:ln w="19050">
            <a:solidFill>
              <a:schemeClr val="tx1"/>
            </a:solidFill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MAKROEKONOMSKI</a:t>
            </a:r>
            <a:endParaRPr lang="hr-HR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928662" y="2714620"/>
            <a:ext cx="3357586" cy="612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9050">
            <a:solidFill>
              <a:schemeClr val="tx1"/>
            </a:solidFill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ekonomska učinkovitost</a:t>
            </a:r>
            <a:endParaRPr lang="hr-H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cxnSp>
        <p:nvCxnSpPr>
          <p:cNvPr id="15" name="Elbow Connector 14"/>
          <p:cNvCxnSpPr>
            <a:stCxn id="9" idx="1"/>
            <a:endCxn id="14" idx="1"/>
          </p:cNvCxnSpPr>
          <p:nvPr/>
        </p:nvCxnSpPr>
        <p:spPr>
          <a:xfrm rot="10800000" flipV="1">
            <a:off x="928662" y="2268132"/>
            <a:ext cx="71438" cy="752487"/>
          </a:xfrm>
          <a:prstGeom prst="bentConnector3">
            <a:avLst>
              <a:gd name="adj1" fmla="val 419998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928662" y="3415605"/>
            <a:ext cx="3357586" cy="612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9050">
            <a:solidFill>
              <a:schemeClr val="tx1"/>
            </a:solidFill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ekonomska sloboda</a:t>
            </a:r>
            <a:endParaRPr lang="hr-H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cxnSp>
        <p:nvCxnSpPr>
          <p:cNvPr id="17" name="Elbow Connector 16"/>
          <p:cNvCxnSpPr>
            <a:stCxn id="14" idx="1"/>
            <a:endCxn id="16" idx="1"/>
          </p:cNvCxnSpPr>
          <p:nvPr/>
        </p:nvCxnSpPr>
        <p:spPr>
          <a:xfrm rot="10800000" flipV="1">
            <a:off x="928662" y="3020619"/>
            <a:ext cx="1588" cy="700985"/>
          </a:xfrm>
          <a:prstGeom prst="bentConnector3">
            <a:avLst>
              <a:gd name="adj1" fmla="val 14395466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928662" y="4116590"/>
            <a:ext cx="3357586" cy="612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9050">
            <a:solidFill>
              <a:schemeClr val="tx1"/>
            </a:solidFill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pravedna raspodjela</a:t>
            </a:r>
            <a:endParaRPr lang="hr-H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cxnSp>
        <p:nvCxnSpPr>
          <p:cNvPr id="19" name="Elbow Connector 18"/>
          <p:cNvCxnSpPr>
            <a:stCxn id="16" idx="1"/>
            <a:endCxn id="18" idx="1"/>
          </p:cNvCxnSpPr>
          <p:nvPr/>
        </p:nvCxnSpPr>
        <p:spPr>
          <a:xfrm rot="10800000" flipV="1">
            <a:off x="928662" y="3721604"/>
            <a:ext cx="1588" cy="700985"/>
          </a:xfrm>
          <a:prstGeom prst="bentConnector3">
            <a:avLst>
              <a:gd name="adj1" fmla="val 14395466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5143504" y="2696252"/>
            <a:ext cx="3357586" cy="556364"/>
          </a:xfrm>
          <a:prstGeom prst="rect">
            <a:avLst/>
          </a:prstGeom>
          <a:solidFill>
            <a:srgbClr val="FF7F00"/>
          </a:solidFill>
          <a:ln w="19050">
            <a:solidFill>
              <a:schemeClr val="tx1"/>
            </a:solidFill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gospodarski rast</a:t>
            </a:r>
            <a:endParaRPr lang="hr-H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cxnSp>
        <p:nvCxnSpPr>
          <p:cNvPr id="21" name="Elbow Connector 20"/>
          <p:cNvCxnSpPr>
            <a:stCxn id="12" idx="3"/>
            <a:endCxn id="20" idx="3"/>
          </p:cNvCxnSpPr>
          <p:nvPr/>
        </p:nvCxnSpPr>
        <p:spPr>
          <a:xfrm>
            <a:off x="8429652" y="2268133"/>
            <a:ext cx="71438" cy="706301"/>
          </a:xfrm>
          <a:prstGeom prst="bentConnector3">
            <a:avLst>
              <a:gd name="adj1" fmla="val 419998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5143504" y="3367567"/>
            <a:ext cx="3357586" cy="556364"/>
          </a:xfrm>
          <a:prstGeom prst="rect">
            <a:avLst/>
          </a:prstGeom>
          <a:solidFill>
            <a:srgbClr val="FF7F00"/>
          </a:solidFill>
          <a:ln w="19050">
            <a:solidFill>
              <a:schemeClr val="tx1"/>
            </a:solidFill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puna zaposlenost</a:t>
            </a:r>
            <a:endParaRPr lang="hr-H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cxnSp>
        <p:nvCxnSpPr>
          <p:cNvPr id="23" name="Elbow Connector 22"/>
          <p:cNvCxnSpPr>
            <a:stCxn id="20" idx="3"/>
            <a:endCxn id="22" idx="3"/>
          </p:cNvCxnSpPr>
          <p:nvPr/>
        </p:nvCxnSpPr>
        <p:spPr>
          <a:xfrm>
            <a:off x="8501090" y="2974434"/>
            <a:ext cx="12700" cy="671315"/>
          </a:xfrm>
          <a:prstGeom prst="bentConnector3">
            <a:avLst>
              <a:gd name="adj1" fmla="val 180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5143504" y="4038882"/>
            <a:ext cx="3357586" cy="556364"/>
          </a:xfrm>
          <a:prstGeom prst="rect">
            <a:avLst/>
          </a:prstGeom>
          <a:solidFill>
            <a:srgbClr val="FF7F00"/>
          </a:solidFill>
          <a:ln w="19050">
            <a:solidFill>
              <a:schemeClr val="tx1"/>
            </a:solidFill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stabilnost cijena</a:t>
            </a:r>
            <a:endParaRPr lang="hr-H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cxnSp>
        <p:nvCxnSpPr>
          <p:cNvPr id="25" name="Elbow Connector 24"/>
          <p:cNvCxnSpPr>
            <a:stCxn id="22" idx="3"/>
            <a:endCxn id="24" idx="3"/>
          </p:cNvCxnSpPr>
          <p:nvPr/>
        </p:nvCxnSpPr>
        <p:spPr>
          <a:xfrm>
            <a:off x="8501090" y="3645749"/>
            <a:ext cx="12700" cy="671315"/>
          </a:xfrm>
          <a:prstGeom prst="bentConnector3">
            <a:avLst>
              <a:gd name="adj1" fmla="val 180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4750579" y="4857760"/>
            <a:ext cx="4071934" cy="540000"/>
          </a:xfrm>
          <a:prstGeom prst="rect">
            <a:avLst/>
          </a:prstGeom>
          <a:solidFill>
            <a:srgbClr val="002060"/>
          </a:solidFill>
          <a:ln w="19050">
            <a:solidFill>
              <a:schemeClr val="tx1"/>
            </a:solidFill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proširenje prirodnih resursa</a:t>
            </a:r>
            <a:endParaRPr lang="hr-H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4750579" y="6143644"/>
            <a:ext cx="4071933" cy="540000"/>
          </a:xfrm>
          <a:prstGeom prst="rect">
            <a:avLst/>
          </a:prstGeom>
          <a:solidFill>
            <a:srgbClr val="002060"/>
          </a:solidFill>
          <a:ln w="19050">
            <a:solidFill>
              <a:schemeClr val="tx1"/>
            </a:solidFill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povećanje kapitalnih resursa</a:t>
            </a:r>
            <a:endParaRPr lang="hr-H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4750579" y="5500702"/>
            <a:ext cx="4071966" cy="540000"/>
          </a:xfrm>
          <a:prstGeom prst="rect">
            <a:avLst/>
          </a:prstGeom>
          <a:solidFill>
            <a:srgbClr val="002060"/>
          </a:solidFill>
          <a:ln w="19050">
            <a:solidFill>
              <a:schemeClr val="tx1"/>
            </a:solidFill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ravoj tehnologije</a:t>
            </a:r>
            <a:endParaRPr lang="hr-H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cxnSp>
        <p:nvCxnSpPr>
          <p:cNvPr id="33" name="Elbow Connector 32"/>
          <p:cNvCxnSpPr>
            <a:stCxn id="20" idx="1"/>
            <a:endCxn id="29" idx="1"/>
          </p:cNvCxnSpPr>
          <p:nvPr/>
        </p:nvCxnSpPr>
        <p:spPr>
          <a:xfrm rot="10800000" flipV="1">
            <a:off x="4750580" y="2974434"/>
            <a:ext cx="392925" cy="2153326"/>
          </a:xfrm>
          <a:prstGeom prst="bentConnector3">
            <a:avLst>
              <a:gd name="adj1" fmla="val 158179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>
            <a:stCxn id="30" idx="1"/>
            <a:endCxn id="31" idx="1"/>
          </p:cNvCxnSpPr>
          <p:nvPr/>
        </p:nvCxnSpPr>
        <p:spPr>
          <a:xfrm rot="10800000">
            <a:off x="4750579" y="5770702"/>
            <a:ext cx="1588" cy="642942"/>
          </a:xfrm>
          <a:prstGeom prst="bentConnector3">
            <a:avLst>
              <a:gd name="adj1" fmla="val 14395466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Elbow Connector 36"/>
          <p:cNvCxnSpPr>
            <a:stCxn id="31" idx="1"/>
            <a:endCxn id="29" idx="1"/>
          </p:cNvCxnSpPr>
          <p:nvPr/>
        </p:nvCxnSpPr>
        <p:spPr>
          <a:xfrm rot="10800000">
            <a:off x="4750579" y="5127760"/>
            <a:ext cx="1588" cy="642942"/>
          </a:xfrm>
          <a:prstGeom prst="bentConnector3">
            <a:avLst>
              <a:gd name="adj1" fmla="val 14395466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stCxn id="10" idx="2"/>
            <a:endCxn id="9" idx="0"/>
          </p:cNvCxnSpPr>
          <p:nvPr/>
        </p:nvCxnSpPr>
        <p:spPr>
          <a:xfrm rot="5400000">
            <a:off x="3473641" y="741145"/>
            <a:ext cx="410769" cy="2071702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/>
          <p:cNvCxnSpPr>
            <a:stCxn id="10" idx="2"/>
            <a:endCxn id="12" idx="0"/>
          </p:cNvCxnSpPr>
          <p:nvPr/>
        </p:nvCxnSpPr>
        <p:spPr>
          <a:xfrm rot="16200000" flipH="1">
            <a:off x="5545343" y="741145"/>
            <a:ext cx="410769" cy="2071702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"/>
                            </p:stCondLst>
                            <p:childTnLst>
                              <p:par>
                                <p:cTn id="1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250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25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750"/>
                            </p:stCondLst>
                            <p:childTnLst>
                              <p:par>
                                <p:cTn id="2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250"/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25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5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250"/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25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750"/>
                            </p:stCondLst>
                            <p:childTnLst>
                              <p:par>
                                <p:cTn id="5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250"/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25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000"/>
                            </p:stCondLst>
                            <p:childTnLst>
                              <p:par>
                                <p:cTn id="5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250"/>
                            </p:stCondLst>
                            <p:childTnLst>
                              <p:par>
                                <p:cTn id="6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250"/>
                                        <p:tgtEl>
                                          <p:spTgt spid="1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25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250"/>
                            </p:stCondLst>
                            <p:childTnLst>
                              <p:par>
                                <p:cTn id="7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7" dur="250"/>
                                        <p:tgtEl>
                                          <p:spTgt spid="2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0" dur="25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500"/>
                            </p:stCondLst>
                            <p:childTnLst>
                              <p:par>
                                <p:cTn id="8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4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750"/>
                            </p:stCondLst>
                            <p:childTnLst>
                              <p:par>
                                <p:cTn id="8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8" dur="250"/>
                                        <p:tgtEl>
                                          <p:spTgt spid="2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1" dur="25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000"/>
                            </p:stCondLst>
                            <p:childTnLst>
                              <p:par>
                                <p:cTn id="9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5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250"/>
                            </p:stCondLst>
                            <p:childTnLst>
                              <p:par>
                                <p:cTn id="9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9" dur="250"/>
                                        <p:tgtEl>
                                          <p:spTgt spid="2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2" dur="25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7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250"/>
                            </p:stCondLst>
                            <p:childTnLst>
                              <p:par>
                                <p:cTn id="10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250"/>
                                        <p:tgtEl>
                                          <p:spTgt spid="2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4" dur="25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500"/>
                            </p:stCondLst>
                            <p:childTnLst>
                              <p:par>
                                <p:cTn id="11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8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750"/>
                            </p:stCondLst>
                            <p:childTnLst>
                              <p:par>
                                <p:cTn id="1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250"/>
                                        <p:tgtEl>
                                          <p:spTgt spid="3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5" dur="25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1000"/>
                            </p:stCondLst>
                            <p:childTnLst>
                              <p:par>
                                <p:cTn id="12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9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1250"/>
                            </p:stCondLst>
                            <p:childTnLst>
                              <p:par>
                                <p:cTn id="1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3" dur="250"/>
                                        <p:tgtEl>
                                          <p:spTgt spid="3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6" dur="25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allAtOnce" animBg="1"/>
      <p:bldP spid="10" grpId="0" build="allAtOnce" animBg="1"/>
      <p:bldP spid="12" grpId="0" build="allAtOnce" animBg="1"/>
      <p:bldP spid="14" grpId="0" build="allAtOnce" animBg="1"/>
      <p:bldP spid="16" grpId="0" build="allAtOnce" animBg="1"/>
      <p:bldP spid="18" grpId="0" build="allAtOnce" animBg="1"/>
      <p:bldP spid="20" grpId="0" build="allAtOnce" animBg="1"/>
      <p:bldP spid="22" grpId="0" build="allAtOnce" animBg="1"/>
      <p:bldP spid="24" grpId="0" build="allAtOnce" animBg="1"/>
      <p:bldP spid="29" grpId="0" build="allAtOnce" animBg="1"/>
      <p:bldP spid="30" grpId="0" build="allAtOnce" animBg="1"/>
      <p:bldP spid="31" grpId="0" build="allAtOnce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28660" y="71414"/>
            <a:ext cx="8335004" cy="868346"/>
          </a:xfrm>
        </p:spPr>
        <p:txBody>
          <a:bodyPr>
            <a:no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0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NOVAC</a:t>
            </a:r>
            <a:endParaRPr lang="hr-HR" sz="40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-252536" y="769652"/>
            <a:ext cx="9429816" cy="6088348"/>
          </a:xfrm>
        </p:spPr>
        <p:txBody>
          <a:bodyPr>
            <a:noAutofit/>
          </a:bodyPr>
          <a:lstStyle/>
          <a:p>
            <a:pPr marL="360000" indent="0">
              <a:spcBef>
                <a:spcPts val="1800"/>
              </a:spcBef>
              <a:buNone/>
            </a:pP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NOVAC</a:t>
            </a:r>
            <a:r>
              <a:rPr lang="hr-HR" sz="3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</a:t>
            </a:r>
            <a:r>
              <a:rPr lang="hr-HR" sz="2400" dirty="0" smtClean="0">
                <a:latin typeface="+mn-lt"/>
              </a:rPr>
              <a:t>– sve što služi kao </a:t>
            </a:r>
            <a:r>
              <a:rPr lang="hr-HR" sz="2400" b="1" dirty="0" smtClean="0">
                <a:solidFill>
                  <a:srgbClr val="FFC000"/>
                </a:solidFill>
                <a:latin typeface="+mn-lt"/>
              </a:rPr>
              <a:t>općeprihvaćeno</a:t>
            </a:r>
            <a:r>
              <a:rPr lang="hr-HR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</a:t>
            </a:r>
            <a:r>
              <a:rPr lang="hr-HR" sz="2400" dirty="0" smtClean="0">
                <a:latin typeface="+mn-lt"/>
              </a:rPr>
              <a:t>sredstvo </a:t>
            </a:r>
            <a:r>
              <a:rPr lang="hr-HR" sz="2400" b="1" dirty="0" smtClean="0">
                <a:solidFill>
                  <a:srgbClr val="FFC000"/>
                </a:solidFill>
                <a:latin typeface="+mn-lt"/>
              </a:rPr>
              <a:t>razmjene</a:t>
            </a:r>
            <a:r>
              <a:rPr lang="hr-HR" sz="2400" dirty="0" smtClean="0">
                <a:solidFill>
                  <a:srgbClr val="FFC000"/>
                </a:solidFill>
                <a:latin typeface="+mn-lt"/>
              </a:rPr>
              <a:t> </a:t>
            </a:r>
            <a:r>
              <a:rPr lang="hr-HR" sz="2400" dirty="0" smtClean="0">
                <a:latin typeface="+mn-lt"/>
              </a:rPr>
              <a:t>ili sredstvo </a:t>
            </a:r>
            <a:r>
              <a:rPr lang="hr-HR" sz="2400" b="1" dirty="0" smtClean="0">
                <a:solidFill>
                  <a:srgbClr val="FFC000"/>
                </a:solidFill>
                <a:latin typeface="+mn-lt"/>
              </a:rPr>
              <a:t>plaćanja</a:t>
            </a:r>
          </a:p>
          <a:p>
            <a:pPr lvl="3" indent="-288000">
              <a:spcBef>
                <a:spcPts val="0"/>
              </a:spcBef>
              <a:buFont typeface="Arial" pitchFamily="34" charset="0"/>
              <a:buChar char="–"/>
            </a:pPr>
            <a:r>
              <a:rPr lang="hr-HR" sz="2400" dirty="0" smtClean="0">
                <a:latin typeface="+mn-lt"/>
              </a:rPr>
              <a:t>gotovina, </a:t>
            </a:r>
            <a:r>
              <a:rPr lang="hr-HR" sz="2400" u="sng" dirty="0" smtClean="0">
                <a:latin typeface="+mn-lt"/>
              </a:rPr>
              <a:t>kreditne</a:t>
            </a:r>
            <a:r>
              <a:rPr lang="hr-HR" sz="2400" dirty="0" smtClean="0">
                <a:latin typeface="+mn-lt"/>
              </a:rPr>
              <a:t> i </a:t>
            </a:r>
            <a:r>
              <a:rPr lang="hr-HR" sz="2400" u="sng" dirty="0" smtClean="0">
                <a:latin typeface="+mn-lt"/>
              </a:rPr>
              <a:t>debitne</a:t>
            </a:r>
            <a:r>
              <a:rPr lang="hr-HR" sz="2400" dirty="0" smtClean="0">
                <a:latin typeface="+mn-lt"/>
              </a:rPr>
              <a:t> kartice, </a:t>
            </a:r>
            <a:r>
              <a:rPr lang="hr-HR" sz="2400" u="sng" dirty="0" smtClean="0">
                <a:latin typeface="+mn-lt"/>
              </a:rPr>
              <a:t>čekovi</a:t>
            </a:r>
            <a:r>
              <a:rPr lang="hr-HR" sz="2400" dirty="0" smtClean="0">
                <a:latin typeface="+mn-lt"/>
              </a:rPr>
              <a:t>, </a:t>
            </a:r>
            <a:r>
              <a:rPr lang="hr-HR" sz="2400" b="1" dirty="0" smtClean="0">
                <a:solidFill>
                  <a:srgbClr val="FFC000"/>
                </a:solidFill>
                <a:latin typeface="+mn-lt"/>
              </a:rPr>
              <a:t>bankarski (depozitni) novac</a:t>
            </a:r>
            <a:r>
              <a:rPr lang="hr-HR" sz="2400" dirty="0" smtClean="0">
                <a:latin typeface="+mn-lt"/>
              </a:rPr>
              <a:t>, </a:t>
            </a:r>
            <a:r>
              <a:rPr lang="hr-HR" sz="2400" u="sng" dirty="0" smtClean="0">
                <a:latin typeface="+mn-lt"/>
              </a:rPr>
              <a:t>robni novac (trampa)</a:t>
            </a:r>
            <a:r>
              <a:rPr lang="hr-HR" sz="2400" dirty="0" smtClean="0">
                <a:latin typeface="+mn-lt"/>
              </a:rPr>
              <a:t>, digitalni (kriptovalute</a:t>
            </a:r>
            <a:r>
              <a:rPr lang="hr-HR" sz="2400" dirty="0">
                <a:latin typeface="+mn-lt"/>
              </a:rPr>
              <a:t>)</a:t>
            </a:r>
            <a:endParaRPr lang="hr-HR" sz="1600" dirty="0" smtClean="0">
              <a:latin typeface="+mn-lt"/>
            </a:endParaRPr>
          </a:p>
          <a:p>
            <a:pPr indent="-288000">
              <a:spcBef>
                <a:spcPts val="1800"/>
              </a:spcBef>
              <a:buNone/>
            </a:pP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FUNKCIJE NOVCA</a:t>
            </a:r>
          </a:p>
          <a:p>
            <a:pPr marL="997200" indent="-457200">
              <a:spcBef>
                <a:spcPts val="400"/>
              </a:spcBef>
              <a:buSzPct val="100000"/>
              <a:buFont typeface="+mj-lt"/>
              <a:buAutoNum type="arabicPeriod"/>
            </a:pPr>
            <a:r>
              <a:rPr lang="hr-HR" sz="2400" dirty="0" smtClean="0">
                <a:latin typeface="+mn-lt"/>
              </a:rPr>
              <a:t>kao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sredstvo razmjene</a:t>
            </a:r>
          </a:p>
          <a:p>
            <a:pPr marL="997200" indent="-457200">
              <a:spcBef>
                <a:spcPts val="400"/>
              </a:spcBef>
              <a:buSzPct val="100000"/>
              <a:buFont typeface="+mj-lt"/>
              <a:buAutoNum type="arabicPeriod"/>
            </a:pPr>
            <a:r>
              <a:rPr lang="hr-HR" sz="2400" dirty="0" smtClean="0">
                <a:latin typeface="+mn-lt"/>
              </a:rPr>
              <a:t>kao zajednička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obračunska jedinica </a:t>
            </a:r>
            <a:r>
              <a:rPr lang="hr-HR" sz="2400" dirty="0" smtClean="0">
                <a:latin typeface="+mn-lt"/>
              </a:rPr>
              <a:t>(mjera vrijednosti)</a:t>
            </a:r>
          </a:p>
          <a:p>
            <a:pPr marL="997200" indent="-457200">
              <a:spcBef>
                <a:spcPts val="400"/>
              </a:spcBef>
              <a:buSzPct val="100000"/>
              <a:buFont typeface="+mj-lt"/>
              <a:buAutoNum type="arabicPeriod"/>
            </a:pPr>
            <a:r>
              <a:rPr lang="hr-HR" sz="2400" dirty="0" smtClean="0">
                <a:latin typeface="+mn-lt"/>
              </a:rPr>
              <a:t>kao sredstvo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čuvanja bogatstva</a:t>
            </a:r>
            <a:r>
              <a:rPr lang="hr-HR" sz="2400" dirty="0" smtClean="0">
                <a:latin typeface="+mn-lt"/>
              </a:rPr>
              <a:t> i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zadržavanja vrijednosti</a:t>
            </a:r>
          </a:p>
          <a:p>
            <a:pPr marL="997200" indent="-457200">
              <a:spcBef>
                <a:spcPts val="400"/>
              </a:spcBef>
              <a:buSzPct val="100000"/>
              <a:buFont typeface="+mj-lt"/>
              <a:buAutoNum type="arabicPeriod"/>
            </a:pP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svjetski novac </a:t>
            </a:r>
            <a:r>
              <a:rPr lang="hr-HR" sz="2200" dirty="0" smtClean="0">
                <a:latin typeface="+mn-lt"/>
              </a:rPr>
              <a:t>(novac koji je konvertibilan i koristi se u međunarodnoj trgovini)</a:t>
            </a:r>
          </a:p>
          <a:p>
            <a:pPr marL="360000" indent="0">
              <a:spcBef>
                <a:spcPts val="600"/>
              </a:spcBef>
              <a:buNone/>
            </a:pP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</a:rPr>
              <a:t>VRIJEDNOST NOVCA</a:t>
            </a:r>
            <a:r>
              <a:rPr lang="hr-HR" sz="2000" dirty="0" smtClean="0">
                <a:solidFill>
                  <a:prstClr val="white"/>
                </a:solidFill>
                <a:latin typeface="Calibri"/>
              </a:rPr>
              <a:t> </a:t>
            </a:r>
            <a:r>
              <a:rPr lang="hr-HR" sz="2400" dirty="0" smtClean="0">
                <a:solidFill>
                  <a:prstClr val="white"/>
                </a:solidFill>
                <a:latin typeface="Calibri"/>
              </a:rPr>
              <a:t>–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</a:rPr>
              <a:t>materijalna</a:t>
            </a:r>
            <a:r>
              <a:rPr lang="hr-HR" sz="2400" dirty="0" smtClean="0">
                <a:solidFill>
                  <a:prstClr val="white"/>
                </a:solidFill>
                <a:latin typeface="Calibri"/>
              </a:rPr>
              <a:t> </a:t>
            </a:r>
            <a:r>
              <a:rPr lang="hr-HR" sz="2400" i="1" dirty="0" smtClean="0">
                <a:solidFill>
                  <a:prstClr val="white"/>
                </a:solidFill>
                <a:latin typeface="Calibri"/>
              </a:rPr>
              <a:t>(vrijednost materijala od kojeg je napravljen)</a:t>
            </a:r>
            <a:r>
              <a:rPr lang="hr-HR" sz="2400" dirty="0" smtClean="0">
                <a:solidFill>
                  <a:prstClr val="white"/>
                </a:solidFill>
                <a:latin typeface="Calibri"/>
              </a:rPr>
              <a:t> i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</a:rPr>
              <a:t>funkcionalna</a:t>
            </a:r>
            <a:r>
              <a:rPr lang="hr-HR" sz="2400" dirty="0" smtClean="0">
                <a:solidFill>
                  <a:prstClr val="white"/>
                </a:solidFill>
                <a:latin typeface="Calibri"/>
              </a:rPr>
              <a:t> </a:t>
            </a:r>
            <a:r>
              <a:rPr lang="hr-HR" sz="2400" i="1" dirty="0" smtClean="0">
                <a:solidFill>
                  <a:prstClr val="white"/>
                </a:solidFill>
                <a:latin typeface="Calibri"/>
              </a:rPr>
              <a:t>(vrijednost novca kao sredstva razmjene)</a:t>
            </a:r>
          </a:p>
          <a:p>
            <a:pPr indent="-288000">
              <a:spcBef>
                <a:spcPts val="600"/>
              </a:spcBef>
              <a:buSzPct val="100000"/>
              <a:buFont typeface="Arial" pitchFamily="34" charset="0"/>
              <a:buChar char="–"/>
            </a:pP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</a:rPr>
              <a:t>SREDIŠNJA (EMISIJSKA) BANKA </a:t>
            </a:r>
            <a:r>
              <a:rPr lang="hr-HR" sz="2400" dirty="0" smtClean="0">
                <a:solidFill>
                  <a:prstClr val="white"/>
                </a:solidFill>
                <a:latin typeface="Calibri"/>
              </a:rPr>
              <a:t>kontrolira količinu novca u opticaju </a:t>
            </a:r>
            <a:br>
              <a:rPr lang="hr-HR" sz="2400" dirty="0" smtClean="0">
                <a:solidFill>
                  <a:prstClr val="white"/>
                </a:solidFill>
                <a:latin typeface="Calibri"/>
              </a:rPr>
            </a:br>
            <a:r>
              <a:rPr lang="hr-HR" sz="2400" dirty="0" smtClean="0">
                <a:solidFill>
                  <a:prstClr val="white"/>
                </a:solidFill>
                <a:latin typeface="Calibri"/>
              </a:rPr>
              <a:t>(u RH je to </a:t>
            </a:r>
            <a:r>
              <a:rPr lang="hr-HR" sz="2400" b="1" dirty="0" smtClean="0">
                <a:solidFill>
                  <a:srgbClr val="FFC000"/>
                </a:solidFill>
                <a:latin typeface="Calibri"/>
              </a:rPr>
              <a:t>Hrvatska narodna banka</a:t>
            </a:r>
            <a:r>
              <a:rPr lang="hr-HR" sz="2400" dirty="0" smtClean="0">
                <a:solidFill>
                  <a:prstClr val="white"/>
                </a:solidFill>
                <a:latin typeface="Calibri"/>
              </a:rPr>
              <a:t>)</a:t>
            </a:r>
            <a:endParaRPr lang="hr-HR" sz="3200" dirty="0" smtClean="0">
              <a:solidFill>
                <a:srgbClr val="FFC000"/>
              </a:solidFill>
              <a:latin typeface="Calibri"/>
            </a:endParaRPr>
          </a:p>
        </p:txBody>
      </p:sp>
      <p:sp>
        <p:nvSpPr>
          <p:cNvPr id="4" name="Rounded Rectangular Callout 3"/>
          <p:cNvSpPr/>
          <p:nvPr/>
        </p:nvSpPr>
        <p:spPr>
          <a:xfrm>
            <a:off x="1553296" y="2395152"/>
            <a:ext cx="3143272" cy="1143008"/>
          </a:xfrm>
          <a:prstGeom prst="wedgeRoundRectCallout">
            <a:avLst>
              <a:gd name="adj1" fmla="val -3165"/>
              <a:gd name="adj2" fmla="val -84470"/>
              <a:gd name="adj3" fmla="val 16667"/>
            </a:avLst>
          </a:prstGeom>
          <a:solidFill>
            <a:schemeClr val="tx1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0" rtlCol="0" anchor="t"/>
          <a:lstStyle/>
          <a:p>
            <a:pPr marL="36000"/>
            <a:r>
              <a:rPr lang="hr-HR" sz="2000" b="1" dirty="0" smtClean="0">
                <a:solidFill>
                  <a:srgbClr val="FF0000"/>
                </a:solidFill>
              </a:rPr>
              <a:t>KREDITNE KARTICE </a:t>
            </a:r>
            <a:r>
              <a:rPr lang="hr-HR" sz="2000" dirty="0" smtClean="0">
                <a:solidFill>
                  <a:schemeClr val="bg1"/>
                </a:solidFill>
              </a:rPr>
              <a:t>– nisu sredstvo plaćanja već </a:t>
            </a:r>
            <a:r>
              <a:rPr lang="hr-HR" sz="2000" b="1" dirty="0" smtClean="0">
                <a:solidFill>
                  <a:schemeClr val="bg1"/>
                </a:solidFill>
              </a:rPr>
              <a:t>sredstvo </a:t>
            </a:r>
            <a:r>
              <a:rPr lang="hr-HR" sz="2000" b="1" dirty="0" smtClean="0">
                <a:solidFill>
                  <a:srgbClr val="FF0000"/>
                </a:solidFill>
              </a:rPr>
              <a:t>odgode</a:t>
            </a:r>
            <a:r>
              <a:rPr lang="hr-HR" sz="2000" b="1" dirty="0" smtClean="0">
                <a:solidFill>
                  <a:schemeClr val="bg1"/>
                </a:solidFill>
              </a:rPr>
              <a:t> </a:t>
            </a:r>
            <a:r>
              <a:rPr lang="hr-HR" sz="2000" b="1" dirty="0" smtClean="0">
                <a:solidFill>
                  <a:srgbClr val="FF0000"/>
                </a:solidFill>
              </a:rPr>
              <a:t>plaćanja</a:t>
            </a:r>
            <a:endParaRPr lang="hr-HR" sz="2000" b="1" i="1" dirty="0" smtClean="0">
              <a:solidFill>
                <a:srgbClr val="FF0000"/>
              </a:solidFill>
            </a:endParaRPr>
          </a:p>
        </p:txBody>
      </p:sp>
      <p:sp>
        <p:nvSpPr>
          <p:cNvPr id="7" name="Rounded Rectangular Callout 6"/>
          <p:cNvSpPr/>
          <p:nvPr/>
        </p:nvSpPr>
        <p:spPr>
          <a:xfrm>
            <a:off x="3780051" y="300288"/>
            <a:ext cx="3786214" cy="1143008"/>
          </a:xfrm>
          <a:prstGeom prst="wedgeRoundRectCallout">
            <a:avLst>
              <a:gd name="adj1" fmla="val -37630"/>
              <a:gd name="adj2" fmla="val 79525"/>
              <a:gd name="adj3" fmla="val 16667"/>
            </a:avLst>
          </a:prstGeom>
          <a:solidFill>
            <a:schemeClr val="tx1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0" rtlCol="0" anchor="t"/>
          <a:lstStyle/>
          <a:p>
            <a:pPr marL="36000"/>
            <a:r>
              <a:rPr lang="hr-HR" sz="2000" b="1" dirty="0" smtClean="0">
                <a:solidFill>
                  <a:srgbClr val="FF0000"/>
                </a:solidFill>
              </a:rPr>
              <a:t>DEBITNE KARTICE </a:t>
            </a:r>
            <a:r>
              <a:rPr lang="hr-HR" sz="2000" dirty="0" smtClean="0">
                <a:solidFill>
                  <a:schemeClr val="bg1"/>
                </a:solidFill>
              </a:rPr>
              <a:t>– plaćamo kupljenu robu i </a:t>
            </a:r>
            <a:r>
              <a:rPr lang="hr-HR" sz="2000" b="1" dirty="0" smtClean="0">
                <a:solidFill>
                  <a:srgbClr val="FF0000"/>
                </a:solidFill>
              </a:rPr>
              <a:t>odmah</a:t>
            </a:r>
            <a:r>
              <a:rPr lang="hr-HR" sz="2000" b="1" dirty="0" smtClean="0">
                <a:solidFill>
                  <a:schemeClr val="bg1"/>
                </a:solidFill>
              </a:rPr>
              <a:t> nam se skida novac s računa</a:t>
            </a:r>
            <a:endParaRPr lang="hr-HR" sz="2000" b="1" i="1" dirty="0" smtClean="0">
              <a:solidFill>
                <a:schemeClr val="bg1"/>
              </a:solidFill>
            </a:endParaRPr>
          </a:p>
        </p:txBody>
      </p:sp>
      <p:sp>
        <p:nvSpPr>
          <p:cNvPr id="8" name="Rounded Rectangular Callout 7"/>
          <p:cNvSpPr/>
          <p:nvPr/>
        </p:nvSpPr>
        <p:spPr>
          <a:xfrm>
            <a:off x="5906144" y="2395019"/>
            <a:ext cx="2857520" cy="857256"/>
          </a:xfrm>
          <a:prstGeom prst="wedgeRoundRectCallout">
            <a:avLst>
              <a:gd name="adj1" fmla="val -43982"/>
              <a:gd name="adj2" fmla="val -99163"/>
              <a:gd name="adj3" fmla="val 16667"/>
            </a:avLst>
          </a:prstGeom>
          <a:solidFill>
            <a:schemeClr val="tx1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0" rtlCol="0" anchor="t"/>
          <a:lstStyle/>
          <a:p>
            <a:pPr marL="36000"/>
            <a:r>
              <a:rPr lang="hr-HR" sz="2000" b="1" dirty="0" smtClean="0">
                <a:solidFill>
                  <a:srgbClr val="FF0000"/>
                </a:solidFill>
              </a:rPr>
              <a:t>ČEKOVI </a:t>
            </a:r>
            <a:r>
              <a:rPr lang="hr-HR" sz="2000" dirty="0" smtClean="0">
                <a:solidFill>
                  <a:schemeClr val="bg1"/>
                </a:solidFill>
              </a:rPr>
              <a:t>– omogućuju </a:t>
            </a:r>
            <a:r>
              <a:rPr lang="hr-HR" sz="2000" b="1" dirty="0" smtClean="0">
                <a:solidFill>
                  <a:srgbClr val="FF0000"/>
                </a:solidFill>
              </a:rPr>
              <a:t>odgodu</a:t>
            </a:r>
            <a:r>
              <a:rPr lang="hr-HR" sz="2000" b="1" dirty="0" smtClean="0">
                <a:solidFill>
                  <a:schemeClr val="bg1"/>
                </a:solidFill>
              </a:rPr>
              <a:t> </a:t>
            </a:r>
            <a:r>
              <a:rPr lang="hr-HR" sz="2000" b="1" dirty="0" smtClean="0">
                <a:solidFill>
                  <a:srgbClr val="FF0000"/>
                </a:solidFill>
              </a:rPr>
              <a:t>plaćanja</a:t>
            </a:r>
            <a:endParaRPr lang="hr-HR" sz="2000" b="1" i="1" dirty="0" smtClean="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5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5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5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75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5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25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25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25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4" grpId="0" uiExpand="1" animBg="1"/>
      <p:bldP spid="4" grpId="1" uiExpand="1" animBg="1"/>
      <p:bldP spid="7" grpId="0" uiExpand="1" animBg="1"/>
      <p:bldP spid="7" grpId="1" uiExpand="1" animBg="1"/>
      <p:bldP spid="8" grpId="0" uiExpand="1" animBg="1"/>
      <p:bldP spid="8" grpId="1" uiExpand="1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28660" y="71414"/>
            <a:ext cx="9144000" cy="868346"/>
          </a:xfrm>
        </p:spPr>
        <p:txBody>
          <a:bodyPr>
            <a:no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0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DEPOZITNI NOVAC</a:t>
            </a:r>
            <a:endParaRPr lang="hr-HR" sz="40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-142908" y="954320"/>
            <a:ext cx="9286908" cy="5715040"/>
          </a:xfrm>
        </p:spPr>
        <p:txBody>
          <a:bodyPr>
            <a:noAutofit/>
          </a:bodyPr>
          <a:lstStyle/>
          <a:p>
            <a:pPr marL="360000" indent="0">
              <a:spcBef>
                <a:spcPts val="1800"/>
              </a:spcBef>
              <a:buNone/>
            </a:pPr>
            <a:r>
              <a:rPr lang="hr-HR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DEPOZITNI (BANKARSKI </a:t>
            </a: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ili </a:t>
            </a:r>
            <a:r>
              <a:rPr lang="hr-HR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KNJIŽNI) NOVAC</a:t>
            </a: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hr-HR" sz="2400" dirty="0" smtClean="0">
                <a:latin typeface="+mj-lt"/>
              </a:rPr>
              <a:t>– upis </a:t>
            </a:r>
            <a:r>
              <a:rPr lang="hr-HR" sz="2400" dirty="0">
                <a:latin typeface="+mj-lt"/>
              </a:rPr>
              <a:t>uložena gotova novca u knjige </a:t>
            </a:r>
            <a:r>
              <a:rPr lang="hr-HR" sz="2400" dirty="0">
                <a:solidFill>
                  <a:prstClr val="white"/>
                </a:solidFill>
                <a:latin typeface="Calibri"/>
              </a:rPr>
              <a:t>(poslovne) </a:t>
            </a:r>
            <a:r>
              <a:rPr lang="hr-HR" sz="2400" dirty="0" smtClean="0">
                <a:latin typeface="+mj-lt"/>
              </a:rPr>
              <a:t>banke u </a:t>
            </a:r>
            <a:r>
              <a:rPr lang="hr-HR" sz="2400" dirty="0">
                <a:latin typeface="+mj-lt"/>
              </a:rPr>
              <a:t>korist štediše (vjerovnika)</a:t>
            </a:r>
          </a:p>
          <a:p>
            <a:pPr marL="602588" indent="-342900">
              <a:spcBef>
                <a:spcPts val="1800"/>
              </a:spcBef>
              <a:buSzPct val="100000"/>
              <a:buFont typeface="Calibri" panose="020F0502020204030204" pitchFamily="34" charset="0"/>
              <a:buChar char="–"/>
            </a:pPr>
            <a:r>
              <a:rPr lang="hr-HR" sz="2400" b="1" dirty="0" smtClean="0">
                <a:solidFill>
                  <a:srgbClr val="FFC000"/>
                </a:solidFill>
                <a:latin typeface="+mj-lt"/>
              </a:rPr>
              <a:t>dužnik</a:t>
            </a:r>
            <a:r>
              <a:rPr lang="hr-HR" sz="2400" dirty="0" smtClean="0">
                <a:solidFill>
                  <a:srgbClr val="FFC000"/>
                </a:solidFill>
                <a:latin typeface="+mj-lt"/>
              </a:rPr>
              <a:t> </a:t>
            </a:r>
            <a:r>
              <a:rPr lang="hr-HR" sz="2400" dirty="0" smtClean="0">
                <a:latin typeface="+mj-lt"/>
              </a:rPr>
              <a:t>(vlasnik depozitnog novca)  </a:t>
            </a:r>
            <a:r>
              <a:rPr lang="hr-HR" sz="2400" dirty="0">
                <a:latin typeface="+mj-lt"/>
              </a:rPr>
              <a:t>– uplaćuje na račun </a:t>
            </a:r>
            <a:r>
              <a:rPr lang="hr-HR" sz="2400" b="1" dirty="0" smtClean="0">
                <a:solidFill>
                  <a:srgbClr val="FFC000"/>
                </a:solidFill>
                <a:latin typeface="+mj-lt"/>
              </a:rPr>
              <a:t>vjerovnika </a:t>
            </a:r>
            <a:r>
              <a:rPr lang="hr-HR" sz="2400" dirty="0" smtClean="0">
                <a:latin typeface="+mj-lt"/>
              </a:rPr>
              <a:t>(onaj koji potražuje novac)</a:t>
            </a:r>
            <a:endParaRPr lang="hr-HR" sz="2400" dirty="0">
              <a:latin typeface="+mj-lt"/>
            </a:endParaRPr>
          </a:p>
          <a:p>
            <a:pPr marL="602588" indent="-342900">
              <a:spcBef>
                <a:spcPts val="1800"/>
              </a:spcBef>
              <a:buSzPct val="100000"/>
              <a:buFont typeface="Calibri" panose="020F0502020204030204" pitchFamily="34" charset="0"/>
              <a:buChar char="–"/>
            </a:pPr>
            <a:r>
              <a:rPr lang="hr-HR" sz="2400" b="1" dirty="0">
                <a:solidFill>
                  <a:srgbClr val="FFC000"/>
                </a:solidFill>
                <a:latin typeface="+mj-lt"/>
              </a:rPr>
              <a:t>najveći dio transakcija se odvija </a:t>
            </a:r>
            <a:r>
              <a:rPr lang="hr-HR" sz="2400" b="1" dirty="0" smtClean="0">
                <a:solidFill>
                  <a:srgbClr val="FFC000"/>
                </a:solidFill>
                <a:latin typeface="+mj-lt"/>
              </a:rPr>
              <a:t>depozitnim novcem </a:t>
            </a:r>
            <a:r>
              <a:rPr lang="hr-HR" sz="2400" dirty="0" smtClean="0">
                <a:latin typeface="+mj-lt"/>
              </a:rPr>
              <a:t>– čekovi i virmani, internet bankarstvo, </a:t>
            </a:r>
            <a:r>
              <a:rPr lang="hr-HR" sz="2400" dirty="0" err="1" smtClean="0">
                <a:latin typeface="+mj-lt"/>
              </a:rPr>
              <a:t>paypal</a:t>
            </a:r>
            <a:r>
              <a:rPr lang="hr-HR" sz="2400" dirty="0" smtClean="0">
                <a:latin typeface="+mj-lt"/>
              </a:rPr>
              <a:t>, prijenos novca…</a:t>
            </a:r>
          </a:p>
          <a:p>
            <a:pPr marL="602588" indent="-342900">
              <a:spcBef>
                <a:spcPts val="1800"/>
              </a:spcBef>
              <a:buSzPct val="100000"/>
              <a:buFont typeface="Calibri" panose="020F0502020204030204" pitchFamily="34" charset="0"/>
              <a:buChar char="–"/>
            </a:pPr>
            <a:r>
              <a:rPr lang="hr-HR" sz="2400" dirty="0" smtClean="0">
                <a:latin typeface="+mj-lt"/>
              </a:rPr>
              <a:t>depozitni novac može</a:t>
            </a:r>
            <a:r>
              <a:rPr lang="hr-HR" sz="2400" dirty="0"/>
              <a:t> se</a:t>
            </a:r>
            <a:r>
              <a:rPr lang="hr-HR" sz="2400" dirty="0" smtClean="0">
                <a:latin typeface="+mj-lt"/>
              </a:rPr>
              <a:t> zamijeniti gotovinom </a:t>
            </a:r>
            <a:r>
              <a:rPr lang="hr-HR" sz="2400" i="1" dirty="0" smtClean="0">
                <a:latin typeface="+mj-lt"/>
              </a:rPr>
              <a:t>(npr. u banci, na bankomatu, kod poštara…)</a:t>
            </a:r>
          </a:p>
          <a:p>
            <a:pPr marL="602588" indent="-342900">
              <a:spcBef>
                <a:spcPts val="1800"/>
              </a:spcBef>
              <a:buSzPct val="100000"/>
              <a:buFont typeface="Calibri" panose="020F0502020204030204" pitchFamily="34" charset="0"/>
              <a:buChar char="–"/>
            </a:pPr>
            <a:r>
              <a:rPr lang="hr-HR" sz="2400" dirty="0" smtClean="0">
                <a:latin typeface="+mj-lt"/>
              </a:rPr>
              <a:t>prvi </a:t>
            </a:r>
            <a:r>
              <a:rPr lang="hr-HR" sz="2400" b="1" dirty="0" smtClean="0">
                <a:solidFill>
                  <a:srgbClr val="FFC000"/>
                </a:solidFill>
                <a:latin typeface="+mj-lt"/>
              </a:rPr>
              <a:t>kovani</a:t>
            </a:r>
            <a:r>
              <a:rPr lang="hr-HR" sz="2400" dirty="0" smtClean="0">
                <a:solidFill>
                  <a:srgbClr val="FFC000"/>
                </a:solidFill>
                <a:latin typeface="+mj-lt"/>
              </a:rPr>
              <a:t> </a:t>
            </a:r>
            <a:r>
              <a:rPr lang="hr-HR" sz="2400" b="1" dirty="0" smtClean="0">
                <a:solidFill>
                  <a:srgbClr val="FFC000"/>
                </a:solidFill>
                <a:latin typeface="+mj-lt"/>
              </a:rPr>
              <a:t>novac</a:t>
            </a:r>
            <a:r>
              <a:rPr lang="hr-HR" sz="2400" dirty="0" smtClean="0">
                <a:solidFill>
                  <a:srgbClr val="FFC000"/>
                </a:solidFill>
                <a:latin typeface="+mj-lt"/>
              </a:rPr>
              <a:t> </a:t>
            </a:r>
            <a:r>
              <a:rPr lang="hr-HR" sz="2400" dirty="0" smtClean="0">
                <a:latin typeface="+mj-lt"/>
              </a:rPr>
              <a:t>javlja se u 7. st. </a:t>
            </a:r>
            <a:r>
              <a:rPr lang="hr-HR" sz="2400" dirty="0" err="1" smtClean="0">
                <a:latin typeface="+mj-lt"/>
              </a:rPr>
              <a:t>pr</a:t>
            </a:r>
            <a:r>
              <a:rPr lang="hr-HR" sz="2400" dirty="0" smtClean="0">
                <a:latin typeface="+mj-lt"/>
              </a:rPr>
              <a:t>. Kr. u Maloj Aziji, a </a:t>
            </a:r>
            <a:r>
              <a:rPr lang="hr-HR" sz="2400" b="1" dirty="0" smtClean="0">
                <a:solidFill>
                  <a:srgbClr val="FFC000"/>
                </a:solidFill>
                <a:latin typeface="+mj-lt"/>
              </a:rPr>
              <a:t>papirnati</a:t>
            </a:r>
            <a:r>
              <a:rPr lang="hr-HR" sz="2400" dirty="0" smtClean="0">
                <a:solidFill>
                  <a:srgbClr val="FFC000"/>
                </a:solidFill>
                <a:latin typeface="+mj-lt"/>
              </a:rPr>
              <a:t> </a:t>
            </a:r>
            <a:r>
              <a:rPr lang="hr-HR" sz="2400" b="1" dirty="0" smtClean="0">
                <a:solidFill>
                  <a:srgbClr val="FFC000"/>
                </a:solidFill>
                <a:latin typeface="+mj-lt"/>
              </a:rPr>
              <a:t>novac</a:t>
            </a:r>
            <a:r>
              <a:rPr lang="hr-HR" sz="2400" dirty="0" smtClean="0">
                <a:solidFill>
                  <a:srgbClr val="FFC000"/>
                </a:solidFill>
                <a:latin typeface="+mj-lt"/>
              </a:rPr>
              <a:t> </a:t>
            </a:r>
            <a:r>
              <a:rPr lang="hr-HR" sz="2400" dirty="0" smtClean="0">
                <a:latin typeface="+mj-lt"/>
              </a:rPr>
              <a:t>se prvi put javlja oko 1000. g u Kini, a u Europi u 17. st.</a:t>
            </a:r>
            <a:endParaRPr lang="hr-HR" sz="2400" dirty="0">
              <a:latin typeface="+mj-lt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9144000" cy="486916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pic>
        <p:nvPicPr>
          <p:cNvPr id="1028" name="Picture 4" descr="https://upload.wikimedia.org/wikipedia/commons/d/d9/Jiao_zi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304472"/>
            <a:ext cx="2472378" cy="4310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upload.wikimedia.org/wikipedia/commons/7/7e/Sweden-Credityf-Zedel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268760"/>
            <a:ext cx="4200401" cy="3346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9194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2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28660" y="71414"/>
            <a:ext cx="9144000" cy="868346"/>
          </a:xfrm>
        </p:spPr>
        <p:txBody>
          <a:bodyPr>
            <a:no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0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NOVAC I KAPITAL</a:t>
            </a:r>
            <a:endParaRPr lang="hr-HR" sz="40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-71470" y="928670"/>
            <a:ext cx="9215470" cy="5715040"/>
          </a:xfrm>
        </p:spPr>
        <p:txBody>
          <a:bodyPr>
            <a:noAutofit/>
          </a:bodyPr>
          <a:lstStyle/>
          <a:p>
            <a:pPr marL="288000" indent="0">
              <a:spcBef>
                <a:spcPts val="1200"/>
              </a:spcBef>
              <a:buNone/>
            </a:pPr>
            <a:r>
              <a:rPr lang="hr-HR" sz="3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KAPITAL</a:t>
            </a: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</a:t>
            </a:r>
            <a:r>
              <a:rPr lang="hr-HR" sz="2400" dirty="0" smtClean="0">
                <a:latin typeface="+mn-lt"/>
              </a:rPr>
              <a:t>– bogatstvo </a:t>
            </a:r>
            <a:r>
              <a:rPr lang="hr-HR" sz="2400" i="1" dirty="0" smtClean="0">
                <a:latin typeface="+mn-lt"/>
              </a:rPr>
              <a:t>(imovina ili novac) </a:t>
            </a:r>
            <a:r>
              <a:rPr lang="hr-HR" sz="2400" dirty="0" smtClean="0">
                <a:latin typeface="+mn-lt"/>
              </a:rPr>
              <a:t>koje se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posjeduje</a:t>
            </a:r>
            <a:r>
              <a:rPr lang="hr-HR" sz="2400" dirty="0" smtClean="0">
                <a:latin typeface="+mn-lt"/>
              </a:rPr>
              <a:t> ili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upotrebljava</a:t>
            </a:r>
            <a:r>
              <a:rPr lang="hr-HR" sz="2400" dirty="0" smtClean="0">
                <a:latin typeface="+mn-lt"/>
              </a:rPr>
              <a:t> u nekom poslu</a:t>
            </a:r>
            <a:endParaRPr lang="hr-HR" sz="2400" b="1" dirty="0" smtClean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  <a:p>
            <a:pPr indent="-288000">
              <a:spcBef>
                <a:spcPts val="2400"/>
              </a:spcBef>
              <a:buNone/>
            </a:pPr>
            <a:r>
              <a:rPr lang="hr-HR" sz="3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KATEGORIJE KAPITALA</a:t>
            </a:r>
          </a:p>
          <a:p>
            <a:pPr marL="997200" indent="-457200">
              <a:spcBef>
                <a:spcPts val="600"/>
              </a:spcBef>
              <a:buSzPct val="100000"/>
              <a:buFont typeface="+mj-lt"/>
              <a:buAutoNum type="arabicPeriod"/>
            </a:pP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MATERIJALNI</a:t>
            </a:r>
          </a:p>
          <a:p>
            <a:pPr marL="1317875" lvl="1" indent="-288000">
              <a:spcBef>
                <a:spcPts val="0"/>
              </a:spcBef>
              <a:buSzPct val="100000"/>
              <a:buFont typeface="Arial" pitchFamily="34" charset="0"/>
              <a:buChar char="–"/>
            </a:pPr>
            <a:r>
              <a:rPr lang="hr-HR" i="1" dirty="0" smtClean="0">
                <a:latin typeface="+mn-lt"/>
              </a:rPr>
              <a:t>zgrade, oprema, zalihe, novac</a:t>
            </a:r>
          </a:p>
          <a:p>
            <a:pPr marL="997200" indent="-457200">
              <a:spcBef>
                <a:spcPts val="1200"/>
              </a:spcBef>
              <a:buSzPct val="100000"/>
              <a:buFont typeface="+mj-lt"/>
              <a:buAutoNum type="arabicPeriod"/>
            </a:pP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NEMATERIJALNI</a:t>
            </a:r>
          </a:p>
          <a:p>
            <a:pPr marL="1317875" lvl="1" indent="-288000">
              <a:spcBef>
                <a:spcPts val="0"/>
              </a:spcBef>
              <a:buSzPct val="100000"/>
              <a:buFont typeface="Arial" pitchFamily="34" charset="0"/>
              <a:buChar char="–"/>
            </a:pPr>
            <a:r>
              <a:rPr lang="hr-HR" i="1" dirty="0" smtClean="0">
                <a:latin typeface="+mn-lt"/>
              </a:rPr>
              <a:t>autorska prava, znanje, inovacije, patenti</a:t>
            </a:r>
          </a:p>
          <a:p>
            <a:pPr marL="288000" lvl="1" indent="0">
              <a:spcBef>
                <a:spcPts val="2400"/>
              </a:spcBef>
              <a:buSzPct val="100000"/>
              <a:buNone/>
            </a:pPr>
            <a:r>
              <a:rPr lang="hr-HR" sz="3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TRŽIŠTE KAPITALA</a:t>
            </a:r>
            <a:r>
              <a:rPr lang="hr-HR" sz="3200" dirty="0" smtClean="0">
                <a:latin typeface="+mn-lt"/>
              </a:rPr>
              <a:t> </a:t>
            </a:r>
            <a:r>
              <a:rPr lang="hr-HR" sz="2600" dirty="0" smtClean="0">
                <a:latin typeface="+mn-lt"/>
              </a:rPr>
              <a:t>– </a:t>
            </a:r>
            <a:r>
              <a:rPr lang="hr-HR" dirty="0" smtClean="0">
                <a:latin typeface="+mn-lt"/>
              </a:rPr>
              <a:t>tržište </a:t>
            </a:r>
            <a:r>
              <a:rPr lang="hr-HR" b="1" dirty="0" smtClean="0">
                <a:solidFill>
                  <a:srgbClr val="FFC000"/>
                </a:solidFill>
                <a:latin typeface="+mn-lt"/>
              </a:rPr>
              <a:t>vrijednosnih papira </a:t>
            </a:r>
            <a:r>
              <a:rPr lang="hr-HR" i="1" dirty="0" smtClean="0">
                <a:latin typeface="+mn-lt"/>
              </a:rPr>
              <a:t>(npr. dionicama i obveznicama)</a:t>
            </a:r>
          </a:p>
          <a:p>
            <a:pPr marL="547200" lvl="1" indent="-288000">
              <a:spcBef>
                <a:spcPts val="1200"/>
              </a:spcBef>
              <a:buSzPct val="100000"/>
              <a:buNone/>
            </a:pPr>
            <a:r>
              <a:rPr lang="hr-HR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BURZA</a:t>
            </a:r>
            <a:r>
              <a:rPr lang="hr-HR" dirty="0" smtClean="0">
                <a:latin typeface="+mn-lt"/>
              </a:rPr>
              <a:t> – mjesto trgovine (prodaje i kupnje) </a:t>
            </a:r>
            <a:r>
              <a:rPr lang="hr-HR" b="1" dirty="0" smtClean="0">
                <a:solidFill>
                  <a:srgbClr val="FFC000"/>
                </a:solidFill>
                <a:latin typeface="+mn-lt"/>
              </a:rPr>
              <a:t>vrijednosnih</a:t>
            </a:r>
            <a:r>
              <a:rPr lang="hr-HR" dirty="0" smtClean="0">
                <a:solidFill>
                  <a:srgbClr val="FFC000"/>
                </a:solidFill>
                <a:latin typeface="+mn-lt"/>
              </a:rPr>
              <a:t> </a:t>
            </a:r>
            <a:r>
              <a:rPr lang="hr-HR" b="1" dirty="0" smtClean="0">
                <a:solidFill>
                  <a:srgbClr val="FFC000"/>
                </a:solidFill>
                <a:latin typeface="+mn-lt"/>
              </a:rPr>
              <a:t>papira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28660" y="71414"/>
            <a:ext cx="9144000" cy="868346"/>
          </a:xfrm>
        </p:spPr>
        <p:txBody>
          <a:bodyPr>
            <a:no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35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DIONICE I OBVEZNICE – VRIJEDNOSNI PAPIRI</a:t>
            </a:r>
            <a:endParaRPr lang="hr-HR" sz="35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-142908" y="857232"/>
            <a:ext cx="9286908" cy="5715040"/>
          </a:xfrm>
        </p:spPr>
        <p:txBody>
          <a:bodyPr>
            <a:noAutofit/>
          </a:bodyPr>
          <a:lstStyle/>
          <a:p>
            <a:pPr indent="-288000">
              <a:spcBef>
                <a:spcPts val="1800"/>
              </a:spcBef>
              <a:buNone/>
            </a:pPr>
            <a:r>
              <a:rPr lang="hr-HR" sz="3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DIONICE </a:t>
            </a:r>
            <a:r>
              <a:rPr lang="hr-HR" sz="2400" dirty="0" smtClean="0">
                <a:latin typeface="+mn-lt"/>
              </a:rPr>
              <a:t>– vrijednosni papiri koji govore o određenom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vlasničkom udjelu</a:t>
            </a:r>
            <a:r>
              <a:rPr lang="hr-HR" sz="2400" dirty="0" smtClean="0">
                <a:latin typeface="+mn-lt"/>
              </a:rPr>
              <a:t> u dioničkom društvu (poduzeću ili poslovnoj organizaciji)</a:t>
            </a:r>
          </a:p>
          <a:p>
            <a:pPr indent="-288000">
              <a:spcBef>
                <a:spcPts val="1200"/>
              </a:spcBef>
              <a:buSzPct val="100000"/>
              <a:buFont typeface="Arial" pitchFamily="34" charset="0"/>
              <a:buChar char="–"/>
            </a:pPr>
            <a:r>
              <a:rPr lang="hr-HR" sz="2400" dirty="0" smtClean="0">
                <a:latin typeface="+mn-lt"/>
              </a:rPr>
              <a:t>dionice su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SKUP PRAVA </a:t>
            </a:r>
            <a:r>
              <a:rPr lang="hr-HR" sz="2400" dirty="0" smtClean="0">
                <a:latin typeface="+mn-lt"/>
              </a:rPr>
              <a:t>u nekom poduzeću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</a:t>
            </a:r>
            <a:r>
              <a:rPr lang="hr-HR" sz="2400" dirty="0" smtClean="0">
                <a:latin typeface="+mn-lt"/>
              </a:rPr>
              <a:t>– pravo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vlasništva</a:t>
            </a:r>
            <a:r>
              <a:rPr lang="hr-HR" sz="2400" dirty="0" smtClean="0">
                <a:latin typeface="+mn-lt"/>
              </a:rPr>
              <a:t>, pravo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upravljanja</a:t>
            </a:r>
            <a:r>
              <a:rPr lang="hr-HR" sz="2400" dirty="0" smtClean="0">
                <a:latin typeface="+mn-lt"/>
              </a:rPr>
              <a:t> i pravo na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dividendu</a:t>
            </a:r>
            <a:r>
              <a:rPr lang="hr-HR" sz="2400" dirty="0" smtClean="0">
                <a:latin typeface="+mn-lt"/>
              </a:rPr>
              <a:t> (</a:t>
            </a:r>
            <a:r>
              <a:rPr lang="hr-HR" sz="2400" dirty="0">
                <a:latin typeface="+mj-lt"/>
              </a:rPr>
              <a:t>dobit </a:t>
            </a:r>
            <a:r>
              <a:rPr lang="hr-HR" sz="2400" dirty="0" smtClean="0">
                <a:latin typeface="+mj-lt"/>
              </a:rPr>
              <a:t>od rasta dioničkog društva</a:t>
            </a:r>
            <a:r>
              <a:rPr lang="hr-HR" sz="2400" dirty="0" smtClean="0">
                <a:latin typeface="+mn-lt"/>
              </a:rPr>
              <a:t>)</a:t>
            </a:r>
          </a:p>
          <a:p>
            <a:pPr indent="-288000">
              <a:spcBef>
                <a:spcPts val="1200"/>
              </a:spcBef>
              <a:buSzPct val="100000"/>
              <a:buNone/>
            </a:pP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VRSTE DIONICA</a:t>
            </a:r>
          </a:p>
          <a:p>
            <a:pPr lvl="1" indent="-288000">
              <a:spcBef>
                <a:spcPts val="0"/>
              </a:spcBef>
              <a:buSzPct val="100000"/>
              <a:buFont typeface="Arial" pitchFamily="34" charset="0"/>
              <a:buChar char="–"/>
            </a:pPr>
            <a:r>
              <a:rPr lang="hr-HR" sz="2200" dirty="0" smtClean="0">
                <a:latin typeface="+mn-lt"/>
              </a:rPr>
              <a:t>REDOVNE</a:t>
            </a:r>
          </a:p>
          <a:p>
            <a:pPr lvl="1" indent="-288000">
              <a:spcBef>
                <a:spcPts val="300"/>
              </a:spcBef>
              <a:buSzPct val="100000"/>
              <a:buFont typeface="Arial" pitchFamily="34" charset="0"/>
              <a:buChar char="–"/>
            </a:pPr>
            <a:r>
              <a:rPr lang="hr-HR" sz="2200" dirty="0" smtClean="0">
                <a:latin typeface="+mn-lt"/>
              </a:rPr>
              <a:t>POVLAŠTENE </a:t>
            </a:r>
            <a:r>
              <a:rPr lang="hr-HR" sz="2200" i="1" dirty="0" smtClean="0">
                <a:latin typeface="+mn-lt"/>
              </a:rPr>
              <a:t>(dolaze prije na isplatu i imaju veći vlasnički udio)</a:t>
            </a:r>
          </a:p>
          <a:p>
            <a:pPr lvl="1" indent="-288000">
              <a:spcBef>
                <a:spcPts val="300"/>
              </a:spcBef>
              <a:buSzPct val="100000"/>
              <a:buFont typeface="Arial" pitchFamily="34" charset="0"/>
              <a:buChar char="–"/>
            </a:pPr>
            <a:r>
              <a:rPr lang="hr-HR" sz="2200" dirty="0" smtClean="0">
                <a:latin typeface="+mn-lt"/>
              </a:rPr>
              <a:t>OSTALE </a:t>
            </a:r>
            <a:r>
              <a:rPr lang="hr-HR" sz="2200" i="1" dirty="0" smtClean="0">
                <a:latin typeface="+mn-lt"/>
              </a:rPr>
              <a:t>(vikulirane, blue chip, john dow dionice)</a:t>
            </a:r>
          </a:p>
          <a:p>
            <a:pPr indent="-288000">
              <a:spcBef>
                <a:spcPts val="1200"/>
              </a:spcBef>
              <a:buSzPct val="100000"/>
              <a:buNone/>
            </a:pP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VRIJEDNOST DIONICA</a:t>
            </a:r>
          </a:p>
          <a:p>
            <a:pPr lvl="1" indent="-288000">
              <a:spcBef>
                <a:spcPts val="0"/>
              </a:spcBef>
              <a:buSzPct val="100000"/>
              <a:buFont typeface="Arial" pitchFamily="34" charset="0"/>
              <a:buChar char="–"/>
            </a:pPr>
            <a:r>
              <a:rPr lang="hr-HR" sz="2200" b="1" dirty="0" smtClean="0">
                <a:solidFill>
                  <a:srgbClr val="FFC000"/>
                </a:solidFill>
                <a:latin typeface="+mn-lt"/>
              </a:rPr>
              <a:t>NOMINALNA</a:t>
            </a:r>
            <a:r>
              <a:rPr lang="hr-HR" sz="2200" dirty="0" smtClean="0">
                <a:solidFill>
                  <a:srgbClr val="FFC000"/>
                </a:solidFill>
                <a:latin typeface="+mn-lt"/>
              </a:rPr>
              <a:t> </a:t>
            </a:r>
            <a:r>
              <a:rPr lang="hr-HR" sz="2200" dirty="0" smtClean="0">
                <a:latin typeface="+mn-lt"/>
              </a:rPr>
              <a:t>– iznos na koji dionica glasi prilikom stavljanja na tržište</a:t>
            </a:r>
          </a:p>
          <a:p>
            <a:pPr lvl="1" indent="-288000">
              <a:spcBef>
                <a:spcPts val="0"/>
              </a:spcBef>
              <a:buSzPct val="100000"/>
              <a:buFont typeface="Arial" pitchFamily="34" charset="0"/>
              <a:buChar char="–"/>
            </a:pPr>
            <a:r>
              <a:rPr lang="hr-HR" sz="2200" b="1" dirty="0" smtClean="0">
                <a:solidFill>
                  <a:srgbClr val="FFC000"/>
                </a:solidFill>
                <a:latin typeface="+mn-lt"/>
              </a:rPr>
              <a:t>BURZOVNA</a:t>
            </a:r>
            <a:r>
              <a:rPr lang="hr-HR" sz="2200" dirty="0" smtClean="0">
                <a:solidFill>
                  <a:srgbClr val="FFC000"/>
                </a:solidFill>
                <a:latin typeface="+mn-lt"/>
              </a:rPr>
              <a:t> </a:t>
            </a:r>
            <a:r>
              <a:rPr lang="hr-HR" sz="2200" dirty="0" smtClean="0">
                <a:latin typeface="+mn-lt"/>
              </a:rPr>
              <a:t>– trenutna (i očekivana) vrijednost dionice</a:t>
            </a:r>
          </a:p>
          <a:p>
            <a:pPr indent="-288000">
              <a:spcBef>
                <a:spcPts val="600"/>
              </a:spcBef>
              <a:buSzPct val="100000"/>
              <a:buNone/>
            </a:pP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INDEKS DIONICA</a:t>
            </a:r>
            <a:r>
              <a:rPr lang="hr-HR" sz="2600" dirty="0" smtClean="0">
                <a:latin typeface="+mn-lt"/>
              </a:rPr>
              <a:t> </a:t>
            </a:r>
            <a:r>
              <a:rPr lang="hr-HR" sz="2400" dirty="0" smtClean="0">
                <a:latin typeface="+mn-lt"/>
              </a:rPr>
              <a:t>– </a:t>
            </a:r>
            <a:r>
              <a:rPr lang="hr-HR" sz="2200" dirty="0" smtClean="0">
                <a:latin typeface="+mn-lt"/>
              </a:rPr>
              <a:t>pokazatelj kretanja vrijednosti dionica</a:t>
            </a:r>
          </a:p>
          <a:p>
            <a:pPr indent="-288000">
              <a:spcBef>
                <a:spcPts val="600"/>
              </a:spcBef>
              <a:buSzPct val="100000"/>
              <a:buNone/>
            </a:pPr>
            <a:r>
              <a:rPr lang="hr-HR" sz="2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BROKERI</a:t>
            </a:r>
            <a:r>
              <a:rPr lang="hr-HR" sz="2200" dirty="0" smtClean="0">
                <a:latin typeface="+mn-lt"/>
              </a:rPr>
              <a:t> – trguju dionicama </a:t>
            </a:r>
            <a:r>
              <a:rPr lang="hr-HR" sz="2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u tuđe ime </a:t>
            </a:r>
            <a:r>
              <a:rPr lang="hr-HR" sz="2200" dirty="0" smtClean="0">
                <a:latin typeface="+mn-lt"/>
              </a:rPr>
              <a:t>i za to dobivaju određenu proviziju</a:t>
            </a:r>
          </a:p>
          <a:p>
            <a:pPr indent="-288000">
              <a:spcBef>
                <a:spcPts val="0"/>
              </a:spcBef>
              <a:buSzPct val="100000"/>
              <a:buNone/>
            </a:pPr>
            <a:r>
              <a:rPr lang="hr-HR" sz="2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DILERI</a:t>
            </a:r>
            <a:r>
              <a:rPr lang="hr-HR" sz="2200" dirty="0" smtClean="0">
                <a:latin typeface="+mn-lt"/>
              </a:rPr>
              <a:t> – preprodaju dionice </a:t>
            </a:r>
            <a:r>
              <a:rPr lang="hr-HR" sz="2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u svoje ime </a:t>
            </a:r>
            <a:r>
              <a:rPr lang="hr-HR" sz="2200" dirty="0" smtClean="0">
                <a:latin typeface="+mn-lt"/>
              </a:rPr>
              <a:t>(mogu biti pojedinci ili tvrtke)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75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75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5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5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5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5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14282" y="1571612"/>
            <a:ext cx="8715436" cy="3214711"/>
            <a:chOff x="178563" y="2857495"/>
            <a:chExt cx="8715436" cy="3214711"/>
          </a:xfrm>
        </p:grpSpPr>
        <p:sp>
          <p:nvSpPr>
            <p:cNvPr id="3" name="Rectangle 2"/>
            <p:cNvSpPr/>
            <p:nvPr/>
          </p:nvSpPr>
          <p:spPr>
            <a:xfrm>
              <a:off x="178563" y="2857495"/>
              <a:ext cx="8715436" cy="3214711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r-HR"/>
            </a:p>
          </p:txBody>
        </p:sp>
        <p:grpSp>
          <p:nvGrpSpPr>
            <p:cNvPr id="4" name="Group 17"/>
            <p:cNvGrpSpPr/>
            <p:nvPr/>
          </p:nvGrpSpPr>
          <p:grpSpPr>
            <a:xfrm>
              <a:off x="235001" y="2857495"/>
              <a:ext cx="8602560" cy="3069412"/>
              <a:chOff x="253298" y="2857495"/>
              <a:chExt cx="8602560" cy="3069412"/>
            </a:xfrm>
          </p:grpSpPr>
          <p:grpSp>
            <p:nvGrpSpPr>
              <p:cNvPr id="5" name="Group 11"/>
              <p:cNvGrpSpPr/>
              <p:nvPr/>
            </p:nvGrpSpPr>
            <p:grpSpPr>
              <a:xfrm>
                <a:off x="253298" y="2857495"/>
                <a:ext cx="5604585" cy="2595344"/>
                <a:chOff x="338151" y="3286124"/>
                <a:chExt cx="4186678" cy="1938746"/>
              </a:xfrm>
            </p:grpSpPr>
            <p:pic>
              <p:nvPicPr>
                <p:cNvPr id="10" name="Picture 3" descr="D:\BackUp_skola\PiG\slike\dionicarska_struktura_INA-e.png"/>
                <p:cNvPicPr>
                  <a:picLocks noChangeAspect="1" noChangeArrowheads="1"/>
                </p:cNvPicPr>
                <p:nvPr/>
              </p:nvPicPr>
              <p:blipFill>
                <a:blip r:embed="rId2"/>
                <a:srcRect r="67351"/>
                <a:stretch>
                  <a:fillRect/>
                </a:stretch>
              </p:blipFill>
              <p:spPr bwMode="auto">
                <a:xfrm>
                  <a:off x="338151" y="3286124"/>
                  <a:ext cx="2805089" cy="1938746"/>
                </a:xfrm>
                <a:prstGeom prst="rect">
                  <a:avLst/>
                </a:prstGeom>
                <a:noFill/>
              </p:spPr>
            </p:pic>
            <p:pic>
              <p:nvPicPr>
                <p:cNvPr id="11" name="Picture 3" descr="D:\BackUp_skola\PiG\slike\dionicarska_struktura_INA-e.png"/>
                <p:cNvPicPr>
                  <a:picLocks noChangeAspect="1" noChangeArrowheads="1"/>
                </p:cNvPicPr>
                <p:nvPr/>
              </p:nvPicPr>
              <p:blipFill>
                <a:blip r:embed="rId2"/>
                <a:srcRect l="74714" r="6652"/>
                <a:stretch>
                  <a:fillRect/>
                </a:stretch>
              </p:blipFill>
              <p:spPr bwMode="auto">
                <a:xfrm>
                  <a:off x="2923883" y="3286124"/>
                  <a:ext cx="1600946" cy="1938746"/>
                </a:xfrm>
                <a:prstGeom prst="rect">
                  <a:avLst/>
                </a:prstGeom>
                <a:noFill/>
              </p:spPr>
            </p:pic>
          </p:grpSp>
          <p:grpSp>
            <p:nvGrpSpPr>
              <p:cNvPr id="6" name="Group 9"/>
              <p:cNvGrpSpPr/>
              <p:nvPr/>
            </p:nvGrpSpPr>
            <p:grpSpPr>
              <a:xfrm>
                <a:off x="5786447" y="2857495"/>
                <a:ext cx="3069411" cy="3069412"/>
                <a:chOff x="103027" y="3500438"/>
                <a:chExt cx="2968775" cy="2968775"/>
              </a:xfrm>
            </p:grpSpPr>
            <p:pic>
              <p:nvPicPr>
                <p:cNvPr id="7" name="Picture 2" descr="D:\BackUp_skola\PiG\slike\vlasnicka_struktura_INA-e.png"/>
                <p:cNvPicPr>
                  <a:picLocks noChangeAspect="1" noChangeArrowheads="1"/>
                </p:cNvPicPr>
                <p:nvPr/>
              </p:nvPicPr>
              <p:blipFill>
                <a:blip r:embed="rId3"/>
                <a:srcRect l="1299" t="17462" r="53233" b="6139"/>
                <a:stretch>
                  <a:fillRect/>
                </a:stretch>
              </p:blipFill>
              <p:spPr bwMode="auto">
                <a:xfrm>
                  <a:off x="103027" y="3500438"/>
                  <a:ext cx="2968775" cy="2968775"/>
                </a:xfrm>
                <a:prstGeom prst="rect">
                  <a:avLst/>
                </a:prstGeom>
                <a:noFill/>
              </p:spPr>
            </p:pic>
            <p:sp>
              <p:nvSpPr>
                <p:cNvPr id="8" name="TextBox 7"/>
                <p:cNvSpPr txBox="1"/>
                <p:nvPr/>
              </p:nvSpPr>
              <p:spPr>
                <a:xfrm>
                  <a:off x="863080" y="4090292"/>
                  <a:ext cx="675185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hr-HR" sz="3200" b="1" dirty="0" smtClean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RH</a:t>
                  </a:r>
                  <a:endParaRPr lang="hr-HR" sz="32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9" name="TextBox 8"/>
                <p:cNvSpPr txBox="1"/>
                <p:nvPr/>
              </p:nvSpPr>
              <p:spPr>
                <a:xfrm>
                  <a:off x="1277654" y="5504216"/>
                  <a:ext cx="994183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hr-HR" sz="3200" b="1" dirty="0" smtClean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MOL</a:t>
                  </a:r>
                  <a:endParaRPr lang="hr-HR" sz="32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</p:grpSp>
      </p:grpSp>
      <p:sp>
        <p:nvSpPr>
          <p:cNvPr id="12" name="Rectangle 11"/>
          <p:cNvSpPr/>
          <p:nvPr/>
        </p:nvSpPr>
        <p:spPr>
          <a:xfrm>
            <a:off x="250001" y="4029023"/>
            <a:ext cx="605037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r-HR" sz="2000" b="1" dirty="0" smtClean="0">
                <a:solidFill>
                  <a:schemeClr val="bg1"/>
                </a:solidFill>
              </a:rPr>
              <a:t>Nominalna</a:t>
            </a:r>
            <a:r>
              <a:rPr lang="hr-HR" sz="2000" dirty="0" smtClean="0">
                <a:solidFill>
                  <a:schemeClr val="bg1"/>
                </a:solidFill>
              </a:rPr>
              <a:t> </a:t>
            </a:r>
            <a:r>
              <a:rPr lang="hr-HR" sz="2000" b="1" dirty="0" smtClean="0">
                <a:solidFill>
                  <a:schemeClr val="bg1"/>
                </a:solidFill>
              </a:rPr>
              <a:t>vrijednost</a:t>
            </a:r>
            <a:r>
              <a:rPr lang="hr-HR" sz="2000" dirty="0" smtClean="0">
                <a:solidFill>
                  <a:schemeClr val="bg1"/>
                </a:solidFill>
              </a:rPr>
              <a:t> 1 dionice </a:t>
            </a:r>
            <a:r>
              <a:rPr lang="hr-HR" sz="2000" i="1" dirty="0" smtClean="0">
                <a:solidFill>
                  <a:schemeClr val="bg1"/>
                </a:solidFill>
              </a:rPr>
              <a:t>(1. 12. 2006.)</a:t>
            </a:r>
            <a:r>
              <a:rPr lang="hr-HR" sz="2000" dirty="0" smtClean="0">
                <a:solidFill>
                  <a:schemeClr val="bg1"/>
                </a:solidFill>
              </a:rPr>
              <a:t>: </a:t>
            </a:r>
            <a:r>
              <a:rPr lang="hr-HR" sz="2000" b="1" dirty="0" smtClean="0">
                <a:solidFill>
                  <a:srgbClr val="FF0000"/>
                </a:solidFill>
              </a:rPr>
              <a:t>900,00 kn</a:t>
            </a:r>
            <a:endParaRPr lang="hr-HR" sz="2000" b="1" dirty="0">
              <a:solidFill>
                <a:srgbClr val="FF000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50001" y="4386213"/>
            <a:ext cx="607570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r-HR" sz="2000" b="1" dirty="0" smtClean="0">
                <a:solidFill>
                  <a:schemeClr val="bg1"/>
                </a:solidFill>
              </a:rPr>
              <a:t>Burzovna</a:t>
            </a:r>
            <a:r>
              <a:rPr lang="hr-HR" sz="2000" dirty="0" smtClean="0">
                <a:solidFill>
                  <a:schemeClr val="bg1"/>
                </a:solidFill>
              </a:rPr>
              <a:t> </a:t>
            </a:r>
            <a:r>
              <a:rPr lang="hr-HR" sz="2000" b="1" dirty="0" smtClean="0">
                <a:solidFill>
                  <a:schemeClr val="bg1"/>
                </a:solidFill>
              </a:rPr>
              <a:t>vrijednost</a:t>
            </a:r>
            <a:r>
              <a:rPr lang="hr-HR" sz="2000" dirty="0" smtClean="0">
                <a:solidFill>
                  <a:schemeClr val="bg1"/>
                </a:solidFill>
              </a:rPr>
              <a:t> 1 dionice </a:t>
            </a:r>
            <a:r>
              <a:rPr lang="hr-HR" sz="2000" i="1" dirty="0" smtClean="0">
                <a:solidFill>
                  <a:schemeClr val="bg1"/>
                </a:solidFill>
              </a:rPr>
              <a:t>(10. 4. 2018.)</a:t>
            </a:r>
            <a:r>
              <a:rPr lang="hr-HR" sz="2000" dirty="0" smtClean="0">
                <a:solidFill>
                  <a:schemeClr val="bg1"/>
                </a:solidFill>
              </a:rPr>
              <a:t>: </a:t>
            </a:r>
            <a:r>
              <a:rPr lang="hr-HR" sz="2000" b="1" dirty="0" smtClean="0">
                <a:solidFill>
                  <a:srgbClr val="FF0000"/>
                </a:solidFill>
              </a:rPr>
              <a:t>3.300,00 kn</a:t>
            </a:r>
            <a:endParaRPr lang="hr-HR" sz="2000" b="1" dirty="0">
              <a:solidFill>
                <a:srgbClr val="FF0000"/>
              </a:solidFill>
            </a:endParaRP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428660" y="71414"/>
            <a:ext cx="9144000" cy="868346"/>
          </a:xfrm>
        </p:spPr>
        <p:txBody>
          <a:bodyPr>
            <a:no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35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DIONICE – primjer INA </a:t>
            </a:r>
            <a:r>
              <a:rPr lang="hr-HR" sz="3500" dirty="0" err="1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d.d</a:t>
            </a:r>
            <a:r>
              <a:rPr lang="hr-HR" sz="35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.</a:t>
            </a:r>
            <a:endParaRPr lang="hr-HR" sz="35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67600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onica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14282" y="428604"/>
            <a:ext cx="8715436" cy="58857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85670" y="3929066"/>
            <a:ext cx="8339784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hr-HR" dirty="0">
                <a:hlinkClick r:id="rId3"/>
              </a:rPr>
              <a:t>https://drive.google.com/file/d/0B3j3fkaAq7drQWx4Q3BHeVZtTDQ/view?usp=sharing</a:t>
            </a:r>
            <a:endParaRPr lang="hr-HR" dirty="0"/>
          </a:p>
        </p:txBody>
      </p:sp>
      <p:sp>
        <p:nvSpPr>
          <p:cNvPr id="5" name="TextBox 4"/>
          <p:cNvSpPr txBox="1"/>
          <p:nvPr/>
        </p:nvSpPr>
        <p:spPr>
          <a:xfrm>
            <a:off x="571472" y="2071678"/>
            <a:ext cx="77867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r-HR" sz="3600" dirty="0" smtClean="0"/>
              <a:t>Kako funkcionira burza i što su dionice</a:t>
            </a:r>
          </a:p>
          <a:p>
            <a:pPr algn="ctr"/>
            <a:r>
              <a:rPr lang="hr-HR" sz="3600" dirty="0" smtClean="0"/>
              <a:t>How The Stock Exchange Works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115328" cy="868346"/>
          </a:xfrm>
        </p:spPr>
        <p:txBody>
          <a:bodyPr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4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OPORTUNITETNI TROŠAK</a:t>
            </a:r>
            <a:endParaRPr lang="hr-HR" sz="44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32" y="1000108"/>
            <a:ext cx="9001156" cy="5857892"/>
          </a:xfrm>
        </p:spPr>
        <p:txBody>
          <a:bodyPr lIns="72000">
            <a:normAutofit/>
          </a:bodyPr>
          <a:lstStyle/>
          <a:p>
            <a:pPr marL="504000" indent="-360000">
              <a:spcBef>
                <a:spcPts val="24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dirty="0" smtClean="0">
                <a:latin typeface="Calibri" pitchFamily="34" charset="0"/>
                <a:cs typeface="Calibri" pitchFamily="34" charset="0"/>
              </a:rPr>
              <a:t>čovjekove </a:t>
            </a: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želje</a:t>
            </a:r>
            <a:r>
              <a:rPr lang="hr-HR" dirty="0" smtClean="0">
                <a:latin typeface="Calibri" pitchFamily="34" charset="0"/>
                <a:cs typeface="Calibri" pitchFamily="34" charset="0"/>
              </a:rPr>
              <a:t> su uvijek veće od čovjekovih </a:t>
            </a: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mogućnosti</a:t>
            </a:r>
          </a:p>
          <a:p>
            <a:pPr marL="504000" indent="-360000">
              <a:spcBef>
                <a:spcPts val="24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600" dirty="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o</a:t>
            </a:r>
            <a:r>
              <a:rPr lang="de-AT" sz="2600" dirty="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dabir jedne želje znači odricanje od druge želje</a:t>
            </a:r>
            <a:r>
              <a:rPr lang="hr-HR" sz="2600" dirty="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 – t</a:t>
            </a:r>
            <a:r>
              <a:rPr lang="de-AT" sz="2600" dirty="0" smtClean="0">
                <a:latin typeface="Calibri" pitchFamily="34" charset="0"/>
                <a:cs typeface="Calibri" pitchFamily="34" charset="0"/>
              </a:rPr>
              <a:t>a</a:t>
            </a:r>
            <a:r>
              <a:rPr lang="hr-HR" sz="26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de-AT" sz="2600" dirty="0" smtClean="0">
                <a:latin typeface="Calibri" pitchFamily="34" charset="0"/>
                <a:cs typeface="Calibri" pitchFamily="34" charset="0"/>
              </a:rPr>
              <a:t>druga želja od koje se odustaje naziva se </a:t>
            </a:r>
            <a: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o</a:t>
            </a:r>
            <a:r>
              <a:rPr lang="de-AT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portunitetni trošak </a:t>
            </a:r>
          </a:p>
          <a:p>
            <a:pPr marL="360000" indent="-288000">
              <a:spcBef>
                <a:spcPts val="3600"/>
              </a:spcBef>
              <a:buNone/>
            </a:pPr>
            <a:r>
              <a:rPr lang="hr-HR" sz="3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	OPORTUNITETNI TROŠAK</a:t>
            </a:r>
            <a:r>
              <a:rPr lang="hr-HR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 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– </a:t>
            </a:r>
            <a:r>
              <a:rPr lang="hr-HR" dirty="0" smtClean="0">
                <a:latin typeface="Calibri" pitchFamily="34" charset="0"/>
                <a:cs typeface="Calibri" pitchFamily="34" charset="0"/>
              </a:rPr>
              <a:t>druga najbolja opcija od koje se </a:t>
            </a: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odustaje</a:t>
            </a:r>
            <a:endParaRPr lang="hr-HR" sz="2400" b="1" dirty="0" smtClean="0">
              <a:latin typeface="Calibri" pitchFamily="34" charset="0"/>
              <a:cs typeface="Calibri" pitchFamily="34" charset="0"/>
            </a:endParaRPr>
          </a:p>
          <a:p>
            <a:pPr marL="504000" indent="-360000">
              <a:spcBef>
                <a:spcPts val="2400"/>
              </a:spcBef>
              <a:buSzPct val="100000"/>
              <a:buFont typeface="Arial" pitchFamily="34" charset="0"/>
              <a:buChar char="−"/>
            </a:pPr>
            <a:r>
              <a:rPr lang="hr-HR" sz="2400" dirty="0" smtClean="0">
                <a:latin typeface="Calibri" pitchFamily="34" charset="0"/>
                <a:cs typeface="Calibri" pitchFamily="34" charset="0"/>
              </a:rPr>
              <a:t>odluka da se za nešto troši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više</a:t>
            </a:r>
            <a:r>
              <a:rPr lang="hr-HR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 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automatski znači da se za nešto troši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manje</a:t>
            </a:r>
          </a:p>
        </p:txBody>
      </p:sp>
      <p:sp>
        <p:nvSpPr>
          <p:cNvPr id="4" name="Rectangle 3"/>
          <p:cNvSpPr/>
          <p:nvPr/>
        </p:nvSpPr>
        <p:spPr>
          <a:xfrm>
            <a:off x="214282" y="2883942"/>
            <a:ext cx="8678198" cy="1188000"/>
          </a:xfrm>
          <a:prstGeom prst="rect">
            <a:avLst/>
          </a:prstGeom>
          <a:noFill/>
          <a:ln w="57150">
            <a:solidFill>
              <a:schemeClr val="tx1"/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>
              <a:ln>
                <a:solidFill>
                  <a:schemeClr val="tx1"/>
                </a:solidFill>
                <a:prstDash val="solid"/>
              </a:ln>
              <a:latin typeface="Calibri" pitchFamily="34" charset="0"/>
              <a:cs typeface="Calibri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28660" y="131762"/>
            <a:ext cx="9144000" cy="868346"/>
          </a:xfrm>
        </p:spPr>
        <p:txBody>
          <a:bodyPr>
            <a:no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35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DIONICE I OBVEZNICE – VRIJEDNOSNI PAPIRI</a:t>
            </a:r>
            <a:endParaRPr lang="hr-HR" sz="35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-32" y="928670"/>
            <a:ext cx="9001188" cy="5715040"/>
          </a:xfrm>
        </p:spPr>
        <p:txBody>
          <a:bodyPr>
            <a:noAutofit/>
          </a:bodyPr>
          <a:lstStyle/>
          <a:p>
            <a:pPr indent="-288000">
              <a:spcBef>
                <a:spcPts val="1800"/>
              </a:spcBef>
              <a:buNone/>
            </a:pPr>
            <a:r>
              <a:rPr lang="hr-HR" sz="3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OBVEZNICE </a:t>
            </a:r>
            <a:r>
              <a:rPr lang="hr-HR" sz="2400" dirty="0" smtClean="0">
                <a:latin typeface="+mj-lt"/>
              </a:rPr>
              <a:t>– vrijednosni papiri kojima se izdavatelj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obvezuje</a:t>
            </a:r>
            <a:r>
              <a:rPr lang="hr-HR" sz="2400" dirty="0" smtClean="0">
                <a:latin typeface="+mj-lt"/>
              </a:rPr>
              <a:t> da će vlasniku obveznice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isplatiti do određenog roka </a:t>
            </a:r>
            <a:r>
              <a:rPr lang="hr-HR" sz="2400" dirty="0" smtClean="0">
                <a:latin typeface="+mj-lt"/>
              </a:rPr>
              <a:t>iznos naznačen na obveznici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uz pripadajuće kamate</a:t>
            </a:r>
          </a:p>
          <a:p>
            <a:pPr indent="-288000">
              <a:spcBef>
                <a:spcPts val="1800"/>
              </a:spcBef>
              <a:buSzPct val="100000"/>
              <a:buFont typeface="Arial" pitchFamily="34" charset="0"/>
              <a:buChar char="–"/>
            </a:pPr>
            <a:r>
              <a:rPr lang="hr-HR" sz="2400" dirty="0" smtClean="0">
                <a:latin typeface="+mj-lt"/>
              </a:rPr>
              <a:t>obveznice su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oblik zajma, tj. POTVRDA O DUGU</a:t>
            </a:r>
          </a:p>
          <a:p>
            <a:pPr indent="-288000">
              <a:spcBef>
                <a:spcPts val="600"/>
              </a:spcBef>
              <a:buSzPct val="100000"/>
              <a:buFont typeface="Arial" pitchFamily="34" charset="0"/>
              <a:buChar char="–"/>
            </a:pPr>
            <a:r>
              <a:rPr lang="hr-HR" sz="2400" dirty="0" smtClean="0">
                <a:latin typeface="+mj-lt"/>
              </a:rPr>
              <a:t>obveznice najčešće izdaje država kad podiže zajam (ali i poduzeća)</a:t>
            </a:r>
            <a:endParaRPr lang="hr-HR" sz="2400" i="1" dirty="0" smtClean="0">
              <a:latin typeface="+mj-lt"/>
            </a:endParaRPr>
          </a:p>
          <a:p>
            <a:pPr indent="-288000">
              <a:spcBef>
                <a:spcPts val="1800"/>
              </a:spcBef>
              <a:buSzPct val="100000"/>
              <a:buNone/>
            </a:pP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VRSTE OBVEZNICA</a:t>
            </a:r>
            <a:r>
              <a:rPr lang="hr-HR" dirty="0" smtClean="0">
                <a:latin typeface="+mj-lt"/>
              </a:rPr>
              <a:t> </a:t>
            </a:r>
            <a:r>
              <a:rPr lang="hr-HR" sz="2400" dirty="0" smtClean="0">
                <a:latin typeface="+mj-lt"/>
              </a:rPr>
              <a:t>(prema dospijeću na naplatu)</a:t>
            </a:r>
          </a:p>
          <a:p>
            <a:pPr lvl="1" indent="-288000">
              <a:spcBef>
                <a:spcPts val="600"/>
              </a:spcBef>
              <a:buSzPct val="100000"/>
              <a:buFont typeface="Arial" pitchFamily="34" charset="0"/>
              <a:buChar char="–"/>
            </a:pPr>
            <a:r>
              <a:rPr lang="hr-HR" dirty="0" smtClean="0">
                <a:latin typeface="+mj-lt"/>
              </a:rPr>
              <a:t>KRATKOROČNE </a:t>
            </a:r>
            <a:r>
              <a:rPr lang="hr-HR" sz="2000" i="1" dirty="0" smtClean="0">
                <a:latin typeface="+mj-lt"/>
              </a:rPr>
              <a:t>(dospijeće do jedne godine)</a:t>
            </a:r>
            <a:endParaRPr lang="hr-HR" i="1" dirty="0" smtClean="0">
              <a:latin typeface="+mj-lt"/>
            </a:endParaRPr>
          </a:p>
          <a:p>
            <a:pPr lvl="1" indent="-288000">
              <a:spcBef>
                <a:spcPts val="600"/>
              </a:spcBef>
              <a:buSzPct val="100000"/>
              <a:buFont typeface="Arial" pitchFamily="34" charset="0"/>
              <a:buChar char="–"/>
            </a:pPr>
            <a:r>
              <a:rPr lang="hr-HR" dirty="0" smtClean="0">
                <a:latin typeface="+mj-lt"/>
              </a:rPr>
              <a:t>SREDNJOROČNE </a:t>
            </a:r>
            <a:r>
              <a:rPr lang="hr-HR" sz="2000" i="1" dirty="0" smtClean="0">
                <a:latin typeface="+mj-lt"/>
              </a:rPr>
              <a:t>(dospijeće od jedne do deset godina)</a:t>
            </a:r>
            <a:endParaRPr lang="hr-HR" i="1" dirty="0" smtClean="0">
              <a:latin typeface="+mj-lt"/>
            </a:endParaRPr>
          </a:p>
          <a:p>
            <a:pPr lvl="1" indent="-288000">
              <a:spcBef>
                <a:spcPts val="600"/>
              </a:spcBef>
              <a:buSzPct val="100000"/>
              <a:buFont typeface="Arial" pitchFamily="34" charset="0"/>
              <a:buChar char="–"/>
            </a:pPr>
            <a:r>
              <a:rPr lang="hr-HR" dirty="0" smtClean="0">
                <a:latin typeface="+mj-lt"/>
              </a:rPr>
              <a:t>DUGOROČNE</a:t>
            </a:r>
            <a:r>
              <a:rPr lang="hr-HR" sz="2000" dirty="0" smtClean="0">
                <a:latin typeface="+mj-lt"/>
              </a:rPr>
              <a:t> </a:t>
            </a:r>
            <a:r>
              <a:rPr lang="hr-HR" sz="2000" i="1" dirty="0" smtClean="0">
                <a:latin typeface="+mj-lt"/>
              </a:rPr>
              <a:t>(dospijeće od deset i više godina)</a:t>
            </a:r>
          </a:p>
          <a:p>
            <a:pPr indent="-288000">
              <a:spcBef>
                <a:spcPts val="2400"/>
              </a:spcBef>
              <a:buSzPct val="100000"/>
              <a:buFont typeface="Arial" pitchFamily="34" charset="0"/>
              <a:buChar char="–"/>
            </a:pPr>
            <a:r>
              <a:rPr lang="hr-HR" sz="2400" i="1" dirty="0" smtClean="0">
                <a:latin typeface="+mj-lt"/>
              </a:rPr>
              <a:t>kamatna stopa se povećava s obzirom na dospijeće na naplatu </a:t>
            </a:r>
            <a:br>
              <a:rPr lang="hr-HR" sz="2400" i="1" dirty="0" smtClean="0">
                <a:latin typeface="+mj-lt"/>
              </a:rPr>
            </a:br>
            <a:r>
              <a:rPr lang="hr-HR" sz="2400" i="1" dirty="0" smtClean="0">
                <a:latin typeface="+mj-lt"/>
              </a:rPr>
              <a:t>(dulje čekanje – veća kamata – veći rizik)</a:t>
            </a:r>
          </a:p>
        </p:txBody>
      </p:sp>
      <p:sp>
        <p:nvSpPr>
          <p:cNvPr id="4" name="Rounded Rectangular Callout 3"/>
          <p:cNvSpPr/>
          <p:nvPr/>
        </p:nvSpPr>
        <p:spPr>
          <a:xfrm>
            <a:off x="5214942" y="3006642"/>
            <a:ext cx="3357554" cy="1214446"/>
          </a:xfrm>
          <a:prstGeom prst="wedgeRoundRectCallout">
            <a:avLst>
              <a:gd name="adj1" fmla="val -32548"/>
              <a:gd name="adj2" fmla="val -75402"/>
              <a:gd name="adj3" fmla="val 16667"/>
            </a:avLst>
          </a:prstGeom>
          <a:solidFill>
            <a:schemeClr val="tx1"/>
          </a:solidFill>
          <a:ln w="952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0" rtlCol="0" anchor="t"/>
          <a:lstStyle/>
          <a:p>
            <a:pPr marL="36000"/>
            <a:r>
              <a:rPr lang="hr-HR" sz="2000" b="1" dirty="0" smtClean="0">
                <a:solidFill>
                  <a:srgbClr val="FF0000"/>
                </a:solidFill>
              </a:rPr>
              <a:t>VJEROVNIK </a:t>
            </a:r>
            <a:r>
              <a:rPr lang="hr-HR" sz="2000" b="1" i="1" dirty="0" smtClean="0">
                <a:solidFill>
                  <a:srgbClr val="FF0000"/>
                </a:solidFill>
              </a:rPr>
              <a:t>(bondholder) </a:t>
            </a:r>
            <a:r>
              <a:rPr lang="hr-HR" sz="2000" dirty="0" smtClean="0">
                <a:solidFill>
                  <a:schemeClr val="bg1"/>
                </a:solidFill>
              </a:rPr>
              <a:t>– </a:t>
            </a:r>
            <a:r>
              <a:rPr lang="hr-HR" sz="2000" b="1" dirty="0" smtClean="0">
                <a:solidFill>
                  <a:schemeClr val="bg1"/>
                </a:solidFill>
              </a:rPr>
              <a:t>vlasnik obveznice </a:t>
            </a:r>
            <a:r>
              <a:rPr lang="hr-HR" sz="2000" dirty="0" smtClean="0">
                <a:solidFill>
                  <a:schemeClr val="bg1"/>
                </a:solidFill>
              </a:rPr>
              <a:t>–</a:t>
            </a:r>
            <a:r>
              <a:rPr lang="hr-HR" sz="2000" b="1" dirty="0" smtClean="0">
                <a:solidFill>
                  <a:schemeClr val="bg1"/>
                </a:solidFill>
              </a:rPr>
              <a:t> </a:t>
            </a:r>
            <a:r>
              <a:rPr lang="hr-HR" sz="2000" dirty="0" smtClean="0">
                <a:solidFill>
                  <a:schemeClr val="bg1"/>
                </a:solidFill>
              </a:rPr>
              <a:t>kupio je obveznicu od izdavatelja</a:t>
            </a:r>
            <a:endParaRPr lang="hr-HR" sz="2000" b="1" i="1" dirty="0" smtClean="0">
              <a:solidFill>
                <a:schemeClr val="bg1"/>
              </a:solidFill>
            </a:endParaRPr>
          </a:p>
        </p:txBody>
      </p:sp>
      <p:sp>
        <p:nvSpPr>
          <p:cNvPr id="7" name="Rounded Rectangular Callout 6"/>
          <p:cNvSpPr/>
          <p:nvPr/>
        </p:nvSpPr>
        <p:spPr>
          <a:xfrm>
            <a:off x="1785918" y="3006642"/>
            <a:ext cx="3357554" cy="1214446"/>
          </a:xfrm>
          <a:prstGeom prst="wedgeRoundRectCallout">
            <a:avLst>
              <a:gd name="adj1" fmla="val 36415"/>
              <a:gd name="adj2" fmla="val -77465"/>
              <a:gd name="adj3" fmla="val 16667"/>
            </a:avLst>
          </a:prstGeom>
          <a:solidFill>
            <a:schemeClr val="tx1"/>
          </a:solidFill>
          <a:ln w="952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0" rtlCol="0" anchor="t"/>
          <a:lstStyle/>
          <a:p>
            <a:pPr marL="36000"/>
            <a:r>
              <a:rPr lang="hr-HR" sz="2000" b="1" dirty="0" smtClean="0">
                <a:solidFill>
                  <a:srgbClr val="FF0000"/>
                </a:solidFill>
              </a:rPr>
              <a:t>DUŽNIK</a:t>
            </a:r>
            <a:r>
              <a:rPr lang="hr-HR" sz="2000" b="1" i="1" dirty="0" smtClean="0">
                <a:solidFill>
                  <a:srgbClr val="FF0000"/>
                </a:solidFill>
              </a:rPr>
              <a:t> </a:t>
            </a:r>
            <a:r>
              <a:rPr lang="hr-HR" sz="2000" dirty="0" smtClean="0">
                <a:solidFill>
                  <a:schemeClr val="bg1"/>
                </a:solidFill>
              </a:rPr>
              <a:t>– </a:t>
            </a:r>
            <a:r>
              <a:rPr lang="hr-HR" sz="2000" b="1" dirty="0" smtClean="0">
                <a:solidFill>
                  <a:schemeClr val="bg1"/>
                </a:solidFill>
              </a:rPr>
              <a:t>izdavatelj obveznice </a:t>
            </a:r>
            <a:r>
              <a:rPr lang="hr-HR" sz="2000" dirty="0" smtClean="0">
                <a:solidFill>
                  <a:schemeClr val="bg1"/>
                </a:solidFill>
              </a:rPr>
              <a:t>– subjekt koji traži pozajmicu</a:t>
            </a:r>
            <a:endParaRPr lang="hr-HR" sz="2000" b="1" i="1" dirty="0" smtClean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5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75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5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5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4" grpId="0" animBg="1"/>
      <p:bldP spid="4" grpId="1" animBg="1"/>
      <p:bldP spid="7" grpId="0" animBg="1"/>
      <p:bldP spid="7" grpId="1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obveznica.jp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214282" y="101524"/>
            <a:ext cx="8715436" cy="6816866"/>
          </a:xfrm>
          <a:prstGeom prst="rect">
            <a:avLst/>
          </a:prstGeom>
        </p:spPr>
      </p:pic>
      <p:pic>
        <p:nvPicPr>
          <p:cNvPr id="1028" name="Picture 4" descr="http://www.prodaja-akcija.com/wp-content/uploads/2014/02/obveznica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146" t="46927" r="22424" b="38169"/>
          <a:stretch/>
        </p:blipFill>
        <p:spPr bwMode="auto">
          <a:xfrm>
            <a:off x="298883" y="4725144"/>
            <a:ext cx="8558317" cy="1877956"/>
          </a:xfrm>
          <a:prstGeom prst="rect">
            <a:avLst/>
          </a:prstGeom>
          <a:noFill/>
          <a:ln w="762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566967" y="4704572"/>
            <a:ext cx="8089546" cy="1915024"/>
            <a:chOff x="548788" y="3009593"/>
            <a:chExt cx="8089546" cy="1915024"/>
          </a:xfrm>
        </p:grpSpPr>
        <p:sp>
          <p:nvSpPr>
            <p:cNvPr id="9" name="Rectangle 8"/>
            <p:cNvSpPr/>
            <p:nvPr/>
          </p:nvSpPr>
          <p:spPr>
            <a:xfrm rot="60000">
              <a:off x="1328997" y="3075245"/>
              <a:ext cx="6630934" cy="349471"/>
            </a:xfrm>
            <a:prstGeom prst="rect">
              <a:avLst/>
            </a:prstGeom>
            <a:solidFill>
              <a:schemeClr val="tx1">
                <a:alpha val="8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r-HR"/>
            </a:p>
          </p:txBody>
        </p:sp>
        <p:sp>
          <p:nvSpPr>
            <p:cNvPr id="3" name="TextBox 2"/>
            <p:cNvSpPr txBox="1"/>
            <p:nvPr/>
          </p:nvSpPr>
          <p:spPr>
            <a:xfrm rot="60000">
              <a:off x="1332461" y="3009593"/>
              <a:ext cx="6679777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r-HR" sz="2200" b="1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Nogometni klub »Dinamo</a:t>
              </a:r>
              <a:r>
                <a:rPr lang="hr-HR" sz="22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«</a:t>
              </a:r>
              <a:r>
                <a:rPr lang="hr-HR" sz="2200" b="1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Zagreb, obvezuje se platiti</a:t>
              </a:r>
              <a:endParaRPr lang="hr-HR" sz="2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" name="Rectangle 3"/>
            <p:cNvSpPr/>
            <p:nvPr/>
          </p:nvSpPr>
          <p:spPr>
            <a:xfrm rot="60000">
              <a:off x="548788" y="4146580"/>
              <a:ext cx="8089546" cy="748460"/>
            </a:xfrm>
            <a:prstGeom prst="rect">
              <a:avLst/>
            </a:prstGeom>
            <a:solidFill>
              <a:schemeClr val="tx1">
                <a:alpha val="8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r-HR"/>
            </a:p>
          </p:txBody>
        </p:sp>
        <p:sp>
          <p:nvSpPr>
            <p:cNvPr id="8" name="TextBox 7"/>
            <p:cNvSpPr txBox="1"/>
            <p:nvPr/>
          </p:nvSpPr>
          <p:spPr>
            <a:xfrm rot="60000">
              <a:off x="562981" y="4155176"/>
              <a:ext cx="8069838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hr-HR" sz="2200" b="1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Iznos od N. Din 30 – (trideset) sa 1% kamata godišnje o </a:t>
              </a:r>
              <a:r>
                <a:rPr lang="hr-HR" sz="2200" b="1" dirty="0" err="1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dospjeću</a:t>
              </a:r>
              <a:r>
                <a:rPr lang="hr-HR" sz="2200" b="1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.</a:t>
              </a:r>
            </a:p>
            <a:p>
              <a:pPr algn="ctr"/>
              <a:r>
                <a:rPr lang="hr-HR" sz="2200" b="1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Zajam </a:t>
              </a:r>
              <a:r>
                <a:rPr lang="hr-HR" sz="2200" b="1" dirty="0" err="1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dospjeva</a:t>
              </a:r>
              <a:r>
                <a:rPr lang="hr-HR" sz="2200" b="1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dana 1. veljače 1971. godine.</a:t>
              </a:r>
              <a:endParaRPr lang="hr-HR" sz="2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7" name="Rectangle 6"/>
          <p:cNvSpPr/>
          <p:nvPr/>
        </p:nvSpPr>
        <p:spPr>
          <a:xfrm rot="60000">
            <a:off x="2195736" y="3116692"/>
            <a:ext cx="4896544" cy="10801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28660" y="71414"/>
            <a:ext cx="9144000" cy="868346"/>
          </a:xfrm>
        </p:spPr>
        <p:txBody>
          <a:bodyPr>
            <a:no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DIONICE I OBVEZNICE – RAZLIKA</a:t>
            </a:r>
            <a:endParaRPr lang="hr-HR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graphicFrame>
        <p:nvGraphicFramePr>
          <p:cNvPr id="9" name="Content Placeholder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82222619"/>
              </p:ext>
            </p:extLst>
          </p:nvPr>
        </p:nvGraphicFramePr>
        <p:xfrm>
          <a:off x="435934" y="928670"/>
          <a:ext cx="8329642" cy="3322613"/>
        </p:xfrm>
        <a:graphic>
          <a:graphicData uri="http://schemas.openxmlformats.org/drawingml/2006/table">
            <a:tbl>
              <a:tblPr firstRow="1" bandRow="1">
                <a:tableStyleId>{1E171933-4619-4E11-9A3F-F7608DF75F80}</a:tableStyleId>
              </a:tblPr>
              <a:tblGrid>
                <a:gridCol w="3038249"/>
                <a:gridCol w="2389661"/>
                <a:gridCol w="2901732"/>
              </a:tblGrid>
              <a:tr h="631033">
                <a:tc>
                  <a:txBody>
                    <a:bodyPr/>
                    <a:lstStyle/>
                    <a:p>
                      <a:endParaRPr lang="hr-HR" sz="2000" dirty="0"/>
                    </a:p>
                  </a:txBody>
                  <a:tcPr anchor="ctr"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28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DIONICE</a:t>
                      </a:r>
                      <a:endParaRPr lang="hr-HR" sz="24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28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OBVEZNICE</a:t>
                      </a:r>
                      <a:endParaRPr lang="hr-HR" sz="24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</a:tr>
              <a:tr h="546895">
                <a:tc>
                  <a:txBody>
                    <a:bodyPr/>
                    <a:lstStyle/>
                    <a:p>
                      <a:pPr algn="r"/>
                      <a:r>
                        <a:rPr lang="hr-HR" sz="2000" b="1" dirty="0" smtClean="0">
                          <a:solidFill>
                            <a:srgbClr val="FF0000"/>
                          </a:solidFill>
                        </a:rPr>
                        <a:t>potvrda o</a:t>
                      </a:r>
                      <a:endParaRPr lang="hr-HR" sz="20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2000" baseline="0" smtClean="0"/>
                        <a:t>vlasništvu</a:t>
                      </a:r>
                      <a:endParaRPr lang="hr-HR" sz="2000"/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2000" smtClean="0"/>
                        <a:t>dugu</a:t>
                      </a:r>
                      <a:endParaRPr lang="hr-HR" sz="2000"/>
                    </a:p>
                  </a:txBody>
                  <a:tcPr anchor="ctr"/>
                </a:tc>
              </a:tr>
              <a:tr h="546895">
                <a:tc>
                  <a:txBody>
                    <a:bodyPr/>
                    <a:lstStyle/>
                    <a:p>
                      <a:pPr algn="r"/>
                      <a:r>
                        <a:rPr lang="hr-HR" sz="2000" b="1" dirty="0" smtClean="0">
                          <a:solidFill>
                            <a:srgbClr val="FF0000"/>
                          </a:solidFill>
                        </a:rPr>
                        <a:t>dobit u obliku</a:t>
                      </a:r>
                      <a:endParaRPr lang="hr-HR" sz="20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2000" smtClean="0"/>
                        <a:t>dividende</a:t>
                      </a:r>
                      <a:endParaRPr lang="hr-HR" sz="2000"/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2000" smtClean="0"/>
                        <a:t>kamate</a:t>
                      </a:r>
                      <a:endParaRPr lang="hr-HR" sz="2000"/>
                    </a:p>
                  </a:txBody>
                  <a:tcPr anchor="ctr"/>
                </a:tc>
              </a:tr>
              <a:tr h="546895">
                <a:tc>
                  <a:txBody>
                    <a:bodyPr/>
                    <a:lstStyle/>
                    <a:p>
                      <a:pPr algn="r"/>
                      <a:r>
                        <a:rPr lang="hr-HR" sz="2000" b="1" dirty="0" smtClean="0">
                          <a:solidFill>
                            <a:srgbClr val="FF0000"/>
                          </a:solidFill>
                        </a:rPr>
                        <a:t>rizik ulaganja</a:t>
                      </a:r>
                      <a:endParaRPr lang="hr-HR" sz="20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2000" smtClean="0"/>
                        <a:t>veći</a:t>
                      </a:r>
                      <a:endParaRPr lang="hr-HR" sz="2000"/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2000" smtClean="0"/>
                        <a:t>manji</a:t>
                      </a:r>
                      <a:endParaRPr lang="hr-HR" sz="2000"/>
                    </a:p>
                  </a:txBody>
                  <a:tcPr anchor="ctr"/>
                </a:tc>
              </a:tr>
              <a:tr h="546895">
                <a:tc>
                  <a:txBody>
                    <a:bodyPr/>
                    <a:lstStyle/>
                    <a:p>
                      <a:pPr algn="r"/>
                      <a:r>
                        <a:rPr lang="hr-HR" sz="2000" b="1" dirty="0" smtClean="0">
                          <a:solidFill>
                            <a:srgbClr val="FF0000"/>
                          </a:solidFill>
                        </a:rPr>
                        <a:t>rok</a:t>
                      </a:r>
                      <a:r>
                        <a:rPr lang="hr-HR" sz="2000" b="1" baseline="0" dirty="0" smtClean="0">
                          <a:solidFill>
                            <a:srgbClr val="FF0000"/>
                          </a:solidFill>
                        </a:rPr>
                        <a:t> trajanja</a:t>
                      </a:r>
                      <a:endParaRPr lang="hr-HR" sz="20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2000" smtClean="0"/>
                        <a:t>neograničen</a:t>
                      </a:r>
                      <a:endParaRPr lang="hr-HR" sz="2000"/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2000" smtClean="0"/>
                        <a:t>ograničen</a:t>
                      </a:r>
                      <a:endParaRPr lang="hr-HR" sz="2000"/>
                    </a:p>
                  </a:txBody>
                  <a:tcPr anchor="ctr"/>
                </a:tc>
              </a:tr>
              <a:tr h="504000">
                <a:tc>
                  <a:txBody>
                    <a:bodyPr/>
                    <a:lstStyle/>
                    <a:p>
                      <a:pPr algn="r"/>
                      <a:r>
                        <a:rPr lang="hr-HR" sz="2000" b="1" dirty="0" smtClean="0">
                          <a:solidFill>
                            <a:srgbClr val="FF0000"/>
                          </a:solidFill>
                        </a:rPr>
                        <a:t>isplata</a:t>
                      </a:r>
                      <a:r>
                        <a:rPr lang="hr-HR" sz="2000" b="1" baseline="0" dirty="0" smtClean="0">
                          <a:solidFill>
                            <a:srgbClr val="FF0000"/>
                          </a:solidFill>
                        </a:rPr>
                        <a:t> u slučaju bankrota</a:t>
                      </a:r>
                      <a:endParaRPr lang="hr-HR" sz="20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2000" b="1" smtClean="0"/>
                        <a:t>posljednji</a:t>
                      </a:r>
                      <a:endParaRPr lang="hr-HR" sz="2000" b="1"/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2000" dirty="0" smtClean="0"/>
                        <a:t>dolaze</a:t>
                      </a:r>
                      <a:r>
                        <a:rPr lang="hr-HR" sz="2000" baseline="0" dirty="0" smtClean="0"/>
                        <a:t> </a:t>
                      </a:r>
                      <a:r>
                        <a:rPr lang="hr-HR" sz="2000" b="1" baseline="0" dirty="0" smtClean="0"/>
                        <a:t>prije</a:t>
                      </a:r>
                      <a:r>
                        <a:rPr lang="hr-HR" sz="2000" baseline="0" dirty="0" smtClean="0"/>
                        <a:t> na naplatu</a:t>
                      </a:r>
                      <a:endParaRPr lang="hr-HR" sz="2000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-71470" y="4500570"/>
            <a:ext cx="9215470" cy="2000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547688" marR="0" lvl="0" indent="-288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F9F9F9"/>
              </a:buClr>
              <a:buSzPct val="100000"/>
              <a:buFont typeface="Arial" pitchFamily="34" charset="0"/>
              <a:buChar char="–"/>
              <a:tabLst/>
              <a:defRPr/>
            </a:pPr>
            <a:r>
              <a:rPr kumimoji="0" lang="hr-HR" sz="2400" b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Arial" pitchFamily="34" charset="0"/>
              </a:rPr>
              <a:t>obveznice su slične kreditu, ali</a:t>
            </a:r>
            <a:r>
              <a:rPr kumimoji="0" lang="hr-HR" sz="2400" b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Arial" pitchFamily="34" charset="0"/>
              </a:rPr>
              <a:t> nisu isto:</a:t>
            </a:r>
          </a:p>
          <a:p>
            <a:pPr marL="828000" lvl="1" indent="-288000" fontAlgn="base">
              <a:spcBef>
                <a:spcPts val="600"/>
              </a:spcBef>
              <a:spcAft>
                <a:spcPct val="0"/>
              </a:spcAft>
              <a:buClr>
                <a:srgbClr val="F9F9F9"/>
              </a:buClr>
              <a:buSzPct val="100000"/>
              <a:buFont typeface="Arial" pitchFamily="34" charset="0"/>
              <a:buChar char="–"/>
            </a:pPr>
            <a:r>
              <a:rPr lang="hr-HR" sz="2400" b="1" baseline="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kredit</a:t>
            </a:r>
            <a:r>
              <a:rPr lang="hr-HR" sz="2400" dirty="0" smtClean="0">
                <a:latin typeface="+mj-lt"/>
                <a:cs typeface="Arial" pitchFamily="34" charset="0"/>
              </a:rPr>
              <a:t> se posuđuje od banaka i </a:t>
            </a:r>
            <a:r>
              <a:rPr lang="hr-HR" sz="2400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nije prenosiv</a:t>
            </a:r>
            <a:r>
              <a:rPr lang="hr-HR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 </a:t>
            </a:r>
            <a:r>
              <a:rPr lang="hr-HR" sz="2400" dirty="0" smtClean="0">
                <a:latin typeface="+mj-lt"/>
                <a:cs typeface="Arial" pitchFamily="34" charset="0"/>
              </a:rPr>
              <a:t>(isplaćuje se jednoj banci do kraja isplate kredita)</a:t>
            </a:r>
          </a:p>
          <a:p>
            <a:pPr marL="828000" lvl="1" indent="-288000" fontAlgn="base">
              <a:spcBef>
                <a:spcPts val="600"/>
              </a:spcBef>
              <a:spcAft>
                <a:spcPct val="0"/>
              </a:spcAft>
              <a:buClr>
                <a:srgbClr val="F9F9F9"/>
              </a:buClr>
              <a:buSzPct val="100000"/>
              <a:buFont typeface="Arial" pitchFamily="34" charset="0"/>
              <a:buChar char="–"/>
            </a:pPr>
            <a:r>
              <a:rPr kumimoji="0" lang="hr-HR" sz="2400" b="1" u="none" strike="noStrike" kern="1200" cap="none" spc="0" normalizeH="0" baseline="0" noProof="0" dirty="0" smtClean="0">
                <a:ln>
                  <a:noFill/>
                </a:ln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j-lt"/>
                <a:ea typeface="+mn-ea"/>
                <a:cs typeface="Arial" pitchFamily="34" charset="0"/>
              </a:rPr>
              <a:t>obveznice</a:t>
            </a:r>
            <a:r>
              <a:rPr kumimoji="0" lang="hr-HR" sz="2400" b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Arial" pitchFamily="34" charset="0"/>
              </a:rPr>
              <a:t> se mogu kupiti od različitih gospodarskih subjekata (npr. osiguravajućih društava, korporacija…) i </a:t>
            </a:r>
            <a:r>
              <a:rPr kumimoji="0" lang="hr-HR" sz="2400" u="sng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Arial" pitchFamily="34" charset="0"/>
              </a:rPr>
              <a:t>prenosive su</a:t>
            </a:r>
            <a:endParaRPr kumimoji="0" lang="hr-HR" sz="2400" u="sng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n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3944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28660" y="71414"/>
            <a:ext cx="9144000" cy="868346"/>
          </a:xfrm>
        </p:spPr>
        <p:txBody>
          <a:bodyPr>
            <a:no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35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DIONICE I OBVEZNICE – VRIJEDNOSNI PAPIRI</a:t>
            </a:r>
            <a:endParaRPr lang="hr-HR" sz="35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-142908" y="857232"/>
            <a:ext cx="9286908" cy="5715040"/>
          </a:xfrm>
        </p:spPr>
        <p:txBody>
          <a:bodyPr>
            <a:noAutofit/>
          </a:bodyPr>
          <a:lstStyle/>
          <a:p>
            <a:pPr indent="-288000">
              <a:spcBef>
                <a:spcPts val="1800"/>
              </a:spcBef>
              <a:buSzPct val="100000"/>
              <a:buFont typeface="Arial" pitchFamily="34" charset="0"/>
              <a:buChar char="–"/>
            </a:pPr>
            <a:r>
              <a:rPr lang="hr-HR" sz="2400" dirty="0" smtClean="0">
                <a:solidFill>
                  <a:prstClr val="white"/>
                </a:solidFill>
                <a:latin typeface="Calibri"/>
              </a:rPr>
              <a:t>poslovne organizacije </a:t>
            </a:r>
            <a:r>
              <a:rPr lang="hr-HR" sz="2400" dirty="0" smtClean="0">
                <a:latin typeface="+mn-lt"/>
              </a:rPr>
              <a:t>pribavljaju </a:t>
            </a:r>
            <a:r>
              <a:rPr lang="hr-HR" sz="2400" dirty="0" smtClean="0">
                <a:solidFill>
                  <a:prstClr val="white"/>
                </a:solidFill>
                <a:latin typeface="Calibri"/>
              </a:rPr>
              <a:t>novčana sredstva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uzimanjem kredita </a:t>
            </a:r>
            <a:r>
              <a:rPr lang="hr-HR" sz="2400" dirty="0" smtClean="0">
                <a:latin typeface="+mn-lt"/>
              </a:rPr>
              <a:t>ili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emisijom vlastitih vrijednosnih papira</a:t>
            </a:r>
          </a:p>
          <a:p>
            <a:pPr indent="-288000">
              <a:spcBef>
                <a:spcPts val="1800"/>
              </a:spcBef>
              <a:buSzPct val="100000"/>
              <a:buFont typeface="Arial" pitchFamily="34" charset="0"/>
              <a:buChar char="–"/>
            </a:pPr>
            <a:r>
              <a:rPr lang="hr-HR" sz="2400" dirty="0" smtClean="0">
                <a:latin typeface="+mn-lt"/>
              </a:rPr>
              <a:t>ako poslovne organizacije žele povećati vlastita sredstva (imovinu), onda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emitiraju dionice</a:t>
            </a:r>
            <a:r>
              <a:rPr lang="hr-HR" sz="2400" dirty="0" smtClean="0">
                <a:latin typeface="+mn-lt"/>
              </a:rPr>
              <a:t>, a kada žele uzeti kredit,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izdaju obveznice</a:t>
            </a:r>
          </a:p>
          <a:p>
            <a:pPr indent="-288000">
              <a:spcBef>
                <a:spcPts val="1800"/>
              </a:spcBef>
              <a:buSzPct val="100000"/>
              <a:buFont typeface="Arial" pitchFamily="34" charset="0"/>
              <a:buChar char="–"/>
            </a:pP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</a:rPr>
              <a:t>SEKURITIZACIJA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</a:rPr>
              <a:t> </a:t>
            </a:r>
            <a:r>
              <a:rPr lang="hr-HR" sz="2000" dirty="0" smtClean="0">
                <a:solidFill>
                  <a:prstClr val="white"/>
                </a:solidFill>
                <a:latin typeface="Calibri"/>
              </a:rPr>
              <a:t>(</a:t>
            </a:r>
            <a:r>
              <a:rPr lang="hr-HR" sz="2000" i="1" dirty="0" err="1" smtClean="0">
                <a:solidFill>
                  <a:prstClr val="white"/>
                </a:solidFill>
                <a:latin typeface="Calibri"/>
              </a:rPr>
              <a:t>lat</a:t>
            </a:r>
            <a:r>
              <a:rPr lang="hr-HR" sz="2000" i="1" dirty="0" smtClean="0">
                <a:solidFill>
                  <a:prstClr val="white"/>
                </a:solidFill>
                <a:latin typeface="Calibri"/>
              </a:rPr>
              <a:t>. </a:t>
            </a:r>
            <a:r>
              <a:rPr lang="hr-HR" sz="2000" i="1" dirty="0" err="1" smtClean="0">
                <a:solidFill>
                  <a:prstClr val="white"/>
                </a:solidFill>
                <a:latin typeface="Calibri"/>
              </a:rPr>
              <a:t>securities</a:t>
            </a:r>
            <a:r>
              <a:rPr lang="hr-HR" sz="2000" i="1" dirty="0" smtClean="0">
                <a:solidFill>
                  <a:prstClr val="white"/>
                </a:solidFill>
                <a:latin typeface="Calibri"/>
              </a:rPr>
              <a:t> </a:t>
            </a:r>
            <a:r>
              <a:rPr lang="hr-HR" sz="2000" dirty="0" smtClean="0">
                <a:solidFill>
                  <a:prstClr val="white"/>
                </a:solidFill>
                <a:latin typeface="Calibri"/>
              </a:rPr>
              <a:t>– vrijednosni papiri) – </a:t>
            </a:r>
            <a:r>
              <a:rPr lang="hr-HR" sz="2400" dirty="0" smtClean="0">
                <a:latin typeface="+mn-lt"/>
              </a:rPr>
              <a:t>pribavljanje sredstava emitiranjem vrijednosnih papira (dionica i obveznica)</a:t>
            </a:r>
            <a:endParaRPr lang="hr-HR" sz="2000" dirty="0" smtClean="0">
              <a:latin typeface="+mn-lt"/>
            </a:endParaRPr>
          </a:p>
          <a:p>
            <a:pPr indent="-288000">
              <a:spcBef>
                <a:spcPts val="1800"/>
              </a:spcBef>
              <a:buSzPct val="100000"/>
              <a:buFont typeface="Arial" pitchFamily="34" charset="0"/>
              <a:buChar char="–"/>
            </a:pPr>
            <a:endParaRPr lang="hr-HR" sz="2000" b="1" dirty="0" smtClean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53343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85670" y="4429132"/>
            <a:ext cx="8176918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hr-HR" dirty="0" smtClean="0">
                <a:hlinkClick r:id="rId3"/>
              </a:rPr>
              <a:t>https://drive.google.com/file/d/0B3j3fkaAq7drcGdiZ0xBVjM0cFE/edit?usp=sharing</a:t>
            </a:r>
            <a:endParaRPr lang="hr-HR" dirty="0"/>
          </a:p>
        </p:txBody>
      </p:sp>
      <p:sp>
        <p:nvSpPr>
          <p:cNvPr id="5" name="TextBox 4"/>
          <p:cNvSpPr txBox="1"/>
          <p:nvPr/>
        </p:nvSpPr>
        <p:spPr>
          <a:xfrm>
            <a:off x="285720" y="2071678"/>
            <a:ext cx="864399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r-HR" sz="3600" dirty="0" smtClean="0"/>
              <a:t>Objašnjenje globalnog ekonomskog sloma (obveznice i dug)</a:t>
            </a:r>
          </a:p>
          <a:p>
            <a:pPr algn="ctr"/>
            <a:r>
              <a:rPr lang="hr-HR" sz="3600" dirty="0" smtClean="0"/>
              <a:t>Global Collapse Explained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85670" y="4429132"/>
            <a:ext cx="8176918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hr-HR" dirty="0" smtClean="0">
                <a:hlinkClick r:id="rId3"/>
              </a:rPr>
              <a:t>https://drive.google.com/file/d/0B3j3fkaAq7drZ1ZjRUdMMHlUNWs/edit?usp=sharing</a:t>
            </a:r>
            <a:endParaRPr lang="hr-HR" dirty="0"/>
          </a:p>
        </p:txBody>
      </p:sp>
      <p:sp>
        <p:nvSpPr>
          <p:cNvPr id="5" name="TextBox 4"/>
          <p:cNvSpPr txBox="1"/>
          <p:nvPr/>
        </p:nvSpPr>
        <p:spPr>
          <a:xfrm>
            <a:off x="285720" y="2071678"/>
            <a:ext cx="86439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r-HR" sz="3600" dirty="0" smtClean="0"/>
              <a:t>Objašnjenje duga između dvije države (kamate i dug)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28660" y="71414"/>
            <a:ext cx="9144000" cy="868346"/>
          </a:xfrm>
        </p:spPr>
        <p:txBody>
          <a:bodyPr>
            <a:no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0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EKONOMSKA POLITIKA</a:t>
            </a:r>
            <a:endParaRPr lang="hr-HR" sz="40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07504" y="1142984"/>
            <a:ext cx="9036496" cy="5643578"/>
          </a:xfrm>
        </p:spPr>
        <p:txBody>
          <a:bodyPr>
            <a:normAutofit/>
          </a:bodyPr>
          <a:lstStyle/>
          <a:p>
            <a:pPr marL="360000" indent="-288000">
              <a:spcBef>
                <a:spcPts val="1200"/>
              </a:spcBef>
              <a:buSzPct val="100000"/>
              <a:buFont typeface="Arial" pitchFamily="34" charset="0"/>
              <a:buChar char="–"/>
            </a:pPr>
            <a:r>
              <a:rPr lang="hr-HR" dirty="0" smtClean="0">
                <a:latin typeface="+mn-lt"/>
              </a:rPr>
              <a:t>postoji više područja ekonomske politike:</a:t>
            </a:r>
          </a:p>
          <a:p>
            <a:pPr marL="1260000" lvl="3" indent="-468000">
              <a:spcBef>
                <a:spcPts val="1200"/>
              </a:spcBef>
              <a:buFont typeface="+mj-lt"/>
              <a:buAutoNum type="arabicPeriod"/>
            </a:pPr>
            <a:r>
              <a:rPr lang="hr-HR" sz="3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FISKALNA POLITIKA </a:t>
            </a:r>
            <a:r>
              <a:rPr lang="hr-HR" sz="2800" i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(porezna)</a:t>
            </a:r>
            <a:endParaRPr lang="hr-HR" sz="3200" i="1" dirty="0" smtClean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  <a:p>
            <a:pPr marL="1260000" lvl="3" indent="-468000">
              <a:spcBef>
                <a:spcPts val="1200"/>
              </a:spcBef>
              <a:buFont typeface="+mj-lt"/>
              <a:buAutoNum type="arabicPeriod"/>
            </a:pPr>
            <a:r>
              <a:rPr lang="hr-HR" sz="3200" b="1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MONETARNA </a:t>
            </a:r>
            <a:r>
              <a:rPr lang="hr-HR" sz="3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POLITIKA </a:t>
            </a:r>
            <a:r>
              <a:rPr lang="hr-HR" sz="2800" i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(novčana)</a:t>
            </a:r>
            <a:endParaRPr lang="hr-HR" sz="3200" i="1" dirty="0" smtClean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  <a:p>
            <a:pPr marL="1260000" lvl="3" indent="-468000">
              <a:spcBef>
                <a:spcPts val="1200"/>
              </a:spcBef>
              <a:buFont typeface="+mj-lt"/>
              <a:buAutoNum type="arabicPeriod"/>
            </a:pPr>
            <a:r>
              <a:rPr lang="hr-HR" sz="3200" dirty="0" smtClean="0">
                <a:latin typeface="+mn-lt"/>
              </a:rPr>
              <a:t>vanjskotrgovinska politika</a:t>
            </a:r>
          </a:p>
          <a:p>
            <a:pPr marL="1260000" lvl="3" indent="-468000">
              <a:spcBef>
                <a:spcPts val="1200"/>
              </a:spcBef>
              <a:buFont typeface="+mj-lt"/>
              <a:buAutoNum type="arabicPeriod"/>
            </a:pPr>
            <a:r>
              <a:rPr lang="hr-HR" sz="3200" dirty="0" smtClean="0">
                <a:latin typeface="+mn-lt"/>
              </a:rPr>
              <a:t>politika cijena</a:t>
            </a:r>
          </a:p>
          <a:p>
            <a:pPr marL="1260000" lvl="3" indent="-468000">
              <a:spcBef>
                <a:spcPts val="1200"/>
              </a:spcBef>
              <a:buFont typeface="+mj-lt"/>
              <a:buAutoNum type="arabicPeriod"/>
            </a:pPr>
            <a:r>
              <a:rPr lang="hr-HR" sz="3200" dirty="0" smtClean="0">
                <a:latin typeface="+mn-lt"/>
              </a:rPr>
              <a:t>politika dohotka</a:t>
            </a:r>
          </a:p>
          <a:p>
            <a:pPr marL="455138" indent="-468000">
              <a:spcBef>
                <a:spcPts val="3000"/>
              </a:spcBef>
              <a:buSzPct val="100000"/>
              <a:buFont typeface="Calibri" panose="020F0502020204030204" pitchFamily="34" charset="0"/>
              <a:buChar char="–"/>
            </a:pPr>
            <a:r>
              <a:rPr lang="hr-HR" sz="2200" dirty="0" smtClean="0">
                <a:latin typeface="+mn-lt"/>
              </a:rPr>
              <a:t>ekonomskom politikom </a:t>
            </a:r>
            <a:r>
              <a:rPr lang="hr-HR" sz="2200" b="1" dirty="0" smtClean="0">
                <a:solidFill>
                  <a:srgbClr val="FFC000"/>
                </a:solidFill>
                <a:latin typeface="+mn-lt"/>
              </a:rPr>
              <a:t>država nastoji ostvariti makroekonomske ciljeve </a:t>
            </a:r>
            <a:r>
              <a:rPr lang="hr-HR" sz="2200" dirty="0" smtClean="0">
                <a:latin typeface="+mn-lt"/>
              </a:rPr>
              <a:t>(gospodarski rast, stabilnost cijena i punu zaposlenost)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28660" y="71414"/>
            <a:ext cx="9144000" cy="868346"/>
          </a:xfrm>
        </p:spPr>
        <p:txBody>
          <a:bodyPr>
            <a:no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0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FISKALNA EKONOMSKA POLITIKA</a:t>
            </a:r>
            <a:endParaRPr lang="hr-HR" sz="40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-34388" y="857232"/>
            <a:ext cx="9286908" cy="5929330"/>
          </a:xfrm>
        </p:spPr>
        <p:txBody>
          <a:bodyPr>
            <a:normAutofit/>
          </a:bodyPr>
          <a:lstStyle/>
          <a:p>
            <a:pPr marL="252000" indent="0">
              <a:spcBef>
                <a:spcPts val="2400"/>
              </a:spcBef>
              <a:buNone/>
            </a:pPr>
            <a:r>
              <a:rPr lang="hr-HR" sz="3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FISKALNA POLITIKA </a:t>
            </a:r>
            <a:r>
              <a:rPr lang="hr-HR" sz="2400" dirty="0" smtClean="0">
                <a:latin typeface="+mn-lt"/>
              </a:rPr>
              <a:t>– sastoji se od politike </a:t>
            </a: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opće potrošnje </a:t>
            </a:r>
            <a:r>
              <a:rPr lang="hr-HR" sz="2400" i="1" dirty="0" smtClean="0">
                <a:latin typeface="+mn-lt"/>
              </a:rPr>
              <a:t>(politika proračuna, odnosno </a:t>
            </a:r>
            <a:r>
              <a:rPr lang="hr-HR" sz="2400" i="1" u="sng" dirty="0" smtClean="0">
                <a:latin typeface="+mn-lt"/>
              </a:rPr>
              <a:t>javni rashodi</a:t>
            </a:r>
            <a:r>
              <a:rPr lang="hr-HR" sz="2400" i="1" dirty="0" smtClean="0">
                <a:latin typeface="+mn-lt"/>
              </a:rPr>
              <a:t>)</a:t>
            </a:r>
            <a:r>
              <a:rPr lang="hr-HR" sz="2400" dirty="0" smtClean="0">
                <a:latin typeface="+mn-lt"/>
              </a:rPr>
              <a:t> i </a:t>
            </a: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porezne</a:t>
            </a:r>
            <a:r>
              <a:rPr lang="hr-HR" sz="2400" dirty="0" smtClean="0">
                <a:latin typeface="+mn-lt"/>
              </a:rPr>
              <a:t> politike</a:t>
            </a:r>
            <a:endParaRPr lang="hr-HR" sz="2400" i="1" dirty="0" smtClean="0">
              <a:latin typeface="+mn-lt"/>
            </a:endParaRPr>
          </a:p>
          <a:p>
            <a:pPr indent="-288000">
              <a:spcBef>
                <a:spcPts val="2400"/>
              </a:spcBef>
              <a:buSzPct val="100000"/>
              <a:buFont typeface="Arial" pitchFamily="34" charset="0"/>
              <a:buChar char="−"/>
            </a:pPr>
            <a:r>
              <a:rPr lang="hr-HR" sz="2400" dirty="0" smtClean="0">
                <a:latin typeface="+mn-lt"/>
              </a:rPr>
              <a:t>razlikujemo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EKSPANZIJSKU</a:t>
            </a:r>
            <a:r>
              <a:rPr lang="hr-HR" sz="2400" dirty="0" smtClean="0">
                <a:latin typeface="+mn-lt"/>
              </a:rPr>
              <a:t> </a:t>
            </a:r>
            <a:r>
              <a:rPr lang="hr-HR" sz="2400" i="1" dirty="0" smtClean="0">
                <a:latin typeface="+mn-lt"/>
              </a:rPr>
              <a:t>(ili antirecesijsku) </a:t>
            </a:r>
            <a:r>
              <a:rPr lang="hr-HR" sz="2400" dirty="0" smtClean="0">
                <a:latin typeface="+mn-lt"/>
              </a:rPr>
              <a:t>i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KONTRAKCIJSKU</a:t>
            </a:r>
            <a:r>
              <a:rPr lang="hr-HR" sz="2400" dirty="0" smtClean="0">
                <a:latin typeface="+mn-lt"/>
              </a:rPr>
              <a:t> </a:t>
            </a:r>
            <a:r>
              <a:rPr lang="hr-HR" sz="2400" i="1" dirty="0" smtClean="0">
                <a:latin typeface="+mn-lt"/>
              </a:rPr>
              <a:t>(ili antiinflacijsku) </a:t>
            </a:r>
            <a:r>
              <a:rPr lang="hr-HR" sz="2400" dirty="0" smtClean="0">
                <a:latin typeface="+mn-lt"/>
              </a:rPr>
              <a:t>fiskalnu politiku</a:t>
            </a:r>
          </a:p>
          <a:p>
            <a:pPr lvl="1" indent="-288000">
              <a:spcBef>
                <a:spcPts val="600"/>
              </a:spcBef>
              <a:buSzPct val="100000"/>
              <a:buFont typeface="Arial" pitchFamily="34" charset="0"/>
              <a:buChar char="−"/>
            </a:pPr>
            <a:r>
              <a:rPr lang="hr-HR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EKSPANZIJSKA</a:t>
            </a:r>
            <a:r>
              <a:rPr lang="hr-HR" dirty="0" smtClean="0">
                <a:latin typeface="+mn-lt"/>
              </a:rPr>
              <a:t> – </a:t>
            </a:r>
            <a:r>
              <a:rPr lang="hr-HR" sz="2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smanjenjem poreza </a:t>
            </a:r>
            <a:r>
              <a:rPr lang="hr-HR" sz="2200" dirty="0" smtClean="0">
                <a:latin typeface="+mn-lt"/>
              </a:rPr>
              <a:t>i </a:t>
            </a:r>
            <a:r>
              <a:rPr lang="hr-HR" sz="2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povećanjem državne potrošnje </a:t>
            </a:r>
            <a:r>
              <a:rPr lang="hr-HR" sz="2200" dirty="0" smtClean="0">
                <a:latin typeface="+mn-lt"/>
              </a:rPr>
              <a:t>povećava se ukupna proizvodnja i zaposlenost</a:t>
            </a:r>
          </a:p>
          <a:p>
            <a:pPr lvl="1" indent="-288000">
              <a:spcBef>
                <a:spcPts val="600"/>
              </a:spcBef>
              <a:buSzPct val="100000"/>
              <a:buFont typeface="Arial" pitchFamily="34" charset="0"/>
              <a:buChar char="−"/>
            </a:pPr>
            <a:r>
              <a:rPr lang="hr-HR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KONTRAKCIJSKA</a:t>
            </a:r>
            <a:r>
              <a:rPr lang="hr-H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</a:t>
            </a:r>
            <a:r>
              <a:rPr lang="hr-HR" dirty="0" smtClean="0">
                <a:latin typeface="+mn-lt"/>
              </a:rPr>
              <a:t>– </a:t>
            </a:r>
            <a:r>
              <a:rPr lang="hr-HR" sz="2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povećanjem poreza </a:t>
            </a:r>
            <a:r>
              <a:rPr lang="hr-HR" sz="2200" dirty="0" smtClean="0">
                <a:latin typeface="+mn-lt"/>
              </a:rPr>
              <a:t>i </a:t>
            </a:r>
            <a:r>
              <a:rPr lang="hr-HR" sz="2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smanjenjem potrošnje države</a:t>
            </a:r>
            <a:r>
              <a:rPr lang="hr-HR" sz="2200" b="1" dirty="0" smtClean="0">
                <a:solidFill>
                  <a:srgbClr val="FFC000"/>
                </a:solidFill>
                <a:latin typeface="+mn-lt"/>
              </a:rPr>
              <a:t> </a:t>
            </a:r>
            <a:r>
              <a:rPr lang="hr-HR" sz="2200" dirty="0" smtClean="0">
                <a:latin typeface="+mn-lt"/>
              </a:rPr>
              <a:t>smanjuje se inflacija </a:t>
            </a:r>
            <a:r>
              <a:rPr lang="hr-HR" sz="2200" i="1" dirty="0" smtClean="0">
                <a:latin typeface="+mn-lt"/>
              </a:rPr>
              <a:t>(ali i ukupna proizvodnja i zaposlenost)</a:t>
            </a:r>
          </a:p>
          <a:p>
            <a:pPr marL="252000" indent="0">
              <a:spcBef>
                <a:spcPts val="2400"/>
              </a:spcBef>
              <a:buNone/>
            </a:pP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PRORAČUN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</a:t>
            </a:r>
            <a:r>
              <a:rPr lang="hr-HR" sz="2400" dirty="0" smtClean="0">
                <a:latin typeface="+mn-lt"/>
              </a:rPr>
              <a:t>– </a:t>
            </a:r>
            <a:r>
              <a:rPr lang="hr-HR" sz="2400" u="sng" dirty="0" smtClean="0">
                <a:latin typeface="+mn-lt"/>
              </a:rPr>
              <a:t>novčani plan prihoda i rashoda</a:t>
            </a:r>
            <a:r>
              <a:rPr lang="hr-HR" sz="2400" dirty="0" smtClean="0">
                <a:latin typeface="+mn-lt"/>
              </a:rPr>
              <a:t> neke države </a:t>
            </a:r>
            <a:r>
              <a:rPr lang="hr-HR" sz="2400" i="1" dirty="0" smtClean="0">
                <a:latin typeface="+mn-lt"/>
              </a:rPr>
              <a:t>(ili uže teritorijalne jedinice)</a:t>
            </a:r>
            <a:r>
              <a:rPr lang="hr-HR" sz="2400" dirty="0" smtClean="0">
                <a:latin typeface="+mn-lt"/>
              </a:rPr>
              <a:t> za određeno razdoblje </a:t>
            </a:r>
            <a:r>
              <a:rPr lang="hr-HR" sz="2400" i="1" dirty="0" smtClean="0">
                <a:latin typeface="+mn-lt"/>
              </a:rPr>
              <a:t>(obično godinu dana)</a:t>
            </a:r>
          </a:p>
          <a:p>
            <a:pPr lvl="1" indent="-288000">
              <a:spcBef>
                <a:spcPts val="600"/>
              </a:spcBef>
              <a:buSzPct val="100000"/>
              <a:buFont typeface="Arial" pitchFamily="34" charset="0"/>
              <a:buChar char="−"/>
            </a:pP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PRORAČUNSKI DEFICIT </a:t>
            </a:r>
            <a:r>
              <a:rPr lang="hr-HR" dirty="0" smtClean="0">
                <a:latin typeface="+mn-lt"/>
              </a:rPr>
              <a:t>– </a:t>
            </a:r>
            <a:r>
              <a:rPr lang="hr-HR" sz="2200" dirty="0" smtClean="0">
                <a:latin typeface="+mn-lt"/>
              </a:rPr>
              <a:t>ako su </a:t>
            </a:r>
            <a:r>
              <a:rPr lang="hr-HR" sz="2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rashodi veći </a:t>
            </a:r>
            <a:r>
              <a:rPr lang="hr-HR" sz="2200" dirty="0" smtClean="0">
                <a:latin typeface="+mn-lt"/>
              </a:rPr>
              <a:t>od prihoda</a:t>
            </a:r>
          </a:p>
          <a:p>
            <a:pPr lvl="1" indent="-288000">
              <a:spcBef>
                <a:spcPts val="600"/>
              </a:spcBef>
              <a:buSzPct val="100000"/>
              <a:buFont typeface="Arial" pitchFamily="34" charset="0"/>
              <a:buChar char="−"/>
            </a:pP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PRORAČUNSKI SUFICIT</a:t>
            </a:r>
            <a:r>
              <a:rPr lang="hr-HR" dirty="0" smtClean="0">
                <a:latin typeface="+mn-lt"/>
              </a:rPr>
              <a:t> – </a:t>
            </a:r>
            <a:r>
              <a:rPr lang="hr-HR" sz="2200" dirty="0" smtClean="0">
                <a:latin typeface="+mn-lt"/>
              </a:rPr>
              <a:t>ako  su </a:t>
            </a:r>
            <a:r>
              <a:rPr lang="hr-HR" sz="2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rashodi manji </a:t>
            </a:r>
            <a:r>
              <a:rPr lang="hr-HR" sz="2200" dirty="0" smtClean="0">
                <a:latin typeface="+mn-lt"/>
              </a:rPr>
              <a:t>od prihoda</a:t>
            </a:r>
            <a:endParaRPr lang="hr-HR" sz="2200" i="1" dirty="0" smtClean="0">
              <a:latin typeface="+mn-lt"/>
            </a:endParaRPr>
          </a:p>
        </p:txBody>
      </p:sp>
      <p:sp>
        <p:nvSpPr>
          <p:cNvPr id="4" name="Rounded Rectangular Callout 3"/>
          <p:cNvSpPr/>
          <p:nvPr/>
        </p:nvSpPr>
        <p:spPr>
          <a:xfrm>
            <a:off x="395536" y="2285992"/>
            <a:ext cx="4643470" cy="1928826"/>
          </a:xfrm>
          <a:prstGeom prst="wedgeRoundRectCallout">
            <a:avLst>
              <a:gd name="adj1" fmla="val 39668"/>
              <a:gd name="adj2" fmla="val -78108"/>
              <a:gd name="adj3" fmla="val 16667"/>
            </a:avLst>
          </a:prstGeom>
          <a:solidFill>
            <a:schemeClr val="tx1"/>
          </a:solidFill>
          <a:ln w="952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0" rtlCol="0" anchor="t"/>
          <a:lstStyle/>
          <a:p>
            <a:pPr marL="252000" indent="-252000">
              <a:buFont typeface="Arial" pitchFamily="34" charset="0"/>
              <a:buChar char="–"/>
            </a:pPr>
            <a:r>
              <a:rPr lang="hr-HR" b="1" dirty="0" smtClean="0">
                <a:solidFill>
                  <a:srgbClr val="FF0000"/>
                </a:solidFill>
              </a:rPr>
              <a:t>JAVNI RASHODI </a:t>
            </a:r>
            <a:r>
              <a:rPr lang="hr-HR" b="1" dirty="0" smtClean="0">
                <a:solidFill>
                  <a:schemeClr val="bg1"/>
                </a:solidFill>
              </a:rPr>
              <a:t>– državna potrošnja</a:t>
            </a:r>
            <a:r>
              <a:rPr lang="hr-HR" dirty="0" smtClean="0">
                <a:solidFill>
                  <a:schemeClr val="bg1"/>
                </a:solidFill>
              </a:rPr>
              <a:t> (kako će se utrošiti državna sredstva)</a:t>
            </a:r>
          </a:p>
          <a:p>
            <a:pPr marL="252000" indent="-252000">
              <a:spcBef>
                <a:spcPts val="1200"/>
              </a:spcBef>
              <a:buFont typeface="Arial" pitchFamily="34" charset="0"/>
              <a:buChar char="–"/>
            </a:pPr>
            <a:r>
              <a:rPr lang="hr-HR" i="1" dirty="0" smtClean="0">
                <a:solidFill>
                  <a:schemeClr val="bg1"/>
                </a:solidFill>
              </a:rPr>
              <a:t>plaće vladinih i drugih državnih činovnika, mirovine, pomoći nezaposlenima, naknade rodiljama i ostala socijalna davanja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609850" y="4071942"/>
            <a:ext cx="5500726" cy="571504"/>
          </a:xfrm>
          <a:prstGeom prst="roundRect">
            <a:avLst/>
          </a:prstGeom>
          <a:solidFill>
            <a:schemeClr val="tx1"/>
          </a:solidFill>
          <a:ln w="952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0" rtlCol="0" anchor="t"/>
          <a:lstStyle/>
          <a:p>
            <a:pPr marL="252000" indent="-252000">
              <a:spcBef>
                <a:spcPts val="1200"/>
              </a:spcBef>
              <a:buFont typeface="Arial" pitchFamily="34" charset="0"/>
              <a:buChar char="–"/>
            </a:pPr>
            <a:r>
              <a:rPr lang="hr-HR" sz="2000" b="1" dirty="0" smtClean="0">
                <a:solidFill>
                  <a:srgbClr val="FF0000"/>
                </a:solidFill>
              </a:rPr>
              <a:t>JAVNI PRIHODI </a:t>
            </a:r>
            <a:r>
              <a:rPr lang="hr-HR" sz="2000" b="1" dirty="0" smtClean="0">
                <a:solidFill>
                  <a:schemeClr val="bg1"/>
                </a:solidFill>
              </a:rPr>
              <a:t>–</a:t>
            </a:r>
            <a:r>
              <a:rPr lang="hr-HR" sz="2000" dirty="0" smtClean="0">
                <a:solidFill>
                  <a:schemeClr val="bg1"/>
                </a:solidFill>
              </a:rPr>
              <a:t> </a:t>
            </a:r>
            <a:r>
              <a:rPr lang="hr-HR" sz="2000" b="1" dirty="0" smtClean="0">
                <a:solidFill>
                  <a:schemeClr val="bg1"/>
                </a:solidFill>
              </a:rPr>
              <a:t>prihodi države </a:t>
            </a:r>
            <a:r>
              <a:rPr lang="hr-HR" sz="2000" dirty="0" smtClean="0">
                <a:solidFill>
                  <a:schemeClr val="bg1"/>
                </a:solidFill>
              </a:rPr>
              <a:t>(porezi, carine)</a:t>
            </a:r>
            <a:endParaRPr lang="hr-HR" sz="2000" dirty="0" smtClean="0">
              <a:solidFill>
                <a:srgbClr val="FF0000"/>
              </a:solidFill>
            </a:endParaRPr>
          </a:p>
          <a:p>
            <a:pPr marL="252000" indent="-252000">
              <a:buFont typeface="Arial" pitchFamily="34" charset="0"/>
              <a:buChar char="–"/>
            </a:pPr>
            <a:endParaRPr lang="pt-BR" sz="2000" dirty="0" smtClean="0">
              <a:solidFill>
                <a:schemeClr val="bg1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681288" y="4500570"/>
            <a:ext cx="6000792" cy="1571636"/>
          </a:xfrm>
          <a:prstGeom prst="roundRect">
            <a:avLst/>
          </a:prstGeom>
          <a:solidFill>
            <a:schemeClr val="tx1"/>
          </a:solidFill>
          <a:ln w="952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0" rtlCol="0" anchor="t"/>
          <a:lstStyle/>
          <a:p>
            <a:pPr marL="252000" indent="-252000">
              <a:spcBef>
                <a:spcPts val="1200"/>
              </a:spcBef>
              <a:buFont typeface="Arial" pitchFamily="34" charset="0"/>
              <a:buChar char="–"/>
            </a:pPr>
            <a:r>
              <a:rPr lang="hr-HR" sz="2000" b="1" dirty="0" smtClean="0">
                <a:solidFill>
                  <a:srgbClr val="FF0000"/>
                </a:solidFill>
              </a:rPr>
              <a:t>JAVNA POTROŠNJA </a:t>
            </a:r>
            <a:r>
              <a:rPr lang="hr-HR" sz="2000" b="1" dirty="0" smtClean="0">
                <a:solidFill>
                  <a:schemeClr val="bg1"/>
                </a:solidFill>
              </a:rPr>
              <a:t>–</a:t>
            </a:r>
            <a:r>
              <a:rPr lang="hr-HR" sz="2000" dirty="0" smtClean="0">
                <a:solidFill>
                  <a:schemeClr val="bg1"/>
                </a:solidFill>
              </a:rPr>
              <a:t> obuhvaća </a:t>
            </a:r>
            <a:r>
              <a:rPr lang="hr-HR" sz="2000" b="1" dirty="0" smtClean="0">
                <a:solidFill>
                  <a:schemeClr val="bg1"/>
                </a:solidFill>
              </a:rPr>
              <a:t>financiranje</a:t>
            </a:r>
            <a:r>
              <a:rPr lang="hr-HR" sz="2000" dirty="0" smtClean="0">
                <a:solidFill>
                  <a:schemeClr val="bg1"/>
                </a:solidFill>
              </a:rPr>
              <a:t> </a:t>
            </a:r>
            <a:r>
              <a:rPr lang="hr-HR" sz="2000" b="1" dirty="0" smtClean="0">
                <a:solidFill>
                  <a:schemeClr val="bg1"/>
                </a:solidFill>
              </a:rPr>
              <a:t>objekata od zajedničkog interesa </a:t>
            </a:r>
          </a:p>
          <a:p>
            <a:pPr marL="252000" indent="-252000">
              <a:spcBef>
                <a:spcPts val="600"/>
              </a:spcBef>
              <a:buFont typeface="Arial" pitchFamily="34" charset="0"/>
              <a:buChar char="–"/>
            </a:pPr>
            <a:r>
              <a:rPr lang="hr-HR" sz="2000" i="1" dirty="0" smtClean="0">
                <a:solidFill>
                  <a:schemeClr val="bg1"/>
                </a:solidFill>
              </a:rPr>
              <a:t>izgradnja i održavanje cesta, pruga, škola, elektrana, luka, mostova, dječjih vrtića, plinifikacija zemlje…</a:t>
            </a:r>
          </a:p>
          <a:p>
            <a:pPr marL="252000" indent="-252000">
              <a:spcBef>
                <a:spcPts val="1200"/>
              </a:spcBef>
              <a:buFont typeface="Arial" pitchFamily="34" charset="0"/>
              <a:buChar char="–"/>
            </a:pPr>
            <a:endParaRPr lang="hr-HR" sz="2000" dirty="0" smtClean="0">
              <a:solidFill>
                <a:srgbClr val="FF0000"/>
              </a:solidFill>
            </a:endParaRPr>
          </a:p>
          <a:p>
            <a:pPr marL="252000" indent="-252000">
              <a:buFont typeface="Arial" pitchFamily="34" charset="0"/>
              <a:buChar char="–"/>
            </a:pPr>
            <a:endParaRPr lang="pt-BR" sz="2000" dirty="0" smtClean="0">
              <a:solidFill>
                <a:schemeClr val="bg1"/>
              </a:solidFill>
            </a:endParaRPr>
          </a:p>
        </p:txBody>
      </p:sp>
      <p:sp>
        <p:nvSpPr>
          <p:cNvPr id="11" name="Rounded Rectangular Callout 10"/>
          <p:cNvSpPr/>
          <p:nvPr/>
        </p:nvSpPr>
        <p:spPr>
          <a:xfrm>
            <a:off x="1000100" y="2786058"/>
            <a:ext cx="3786214" cy="1785950"/>
          </a:xfrm>
          <a:prstGeom prst="wedgeRoundRectCallout">
            <a:avLst>
              <a:gd name="adj1" fmla="val -34747"/>
              <a:gd name="adj2" fmla="val 69718"/>
              <a:gd name="adj3" fmla="val 16667"/>
            </a:avLst>
          </a:prstGeom>
          <a:solidFill>
            <a:schemeClr val="tx1"/>
          </a:solidFill>
          <a:ln w="952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0" rtlCol="0" anchor="t"/>
          <a:lstStyle/>
          <a:p>
            <a:pPr marL="252000" indent="-252000">
              <a:buFont typeface="Arial" pitchFamily="34" charset="0"/>
              <a:buChar char="–"/>
            </a:pPr>
            <a:r>
              <a:rPr lang="hr-HR" sz="2000" b="1" dirty="0" smtClean="0">
                <a:solidFill>
                  <a:srgbClr val="FF0000"/>
                </a:solidFill>
              </a:rPr>
              <a:t>BUDŽET</a:t>
            </a:r>
            <a:r>
              <a:rPr lang="hr-HR" sz="2000" dirty="0" smtClean="0">
                <a:solidFill>
                  <a:schemeClr val="bg1"/>
                </a:solidFill>
              </a:rPr>
              <a:t> (budget) – francuska riječ koja označava kožnu torbu u kojoj su ministri u francuskoj nosili planove prihoda i rashoda</a:t>
            </a:r>
            <a:endParaRPr lang="hr-HR" sz="2000" i="1" dirty="0" smtClean="0">
              <a:solidFill>
                <a:schemeClr val="bg1"/>
              </a:solidFill>
            </a:endParaRPr>
          </a:p>
        </p:txBody>
      </p:sp>
      <p:sp>
        <p:nvSpPr>
          <p:cNvPr id="8" name="Rounded Rectangular Callout 7"/>
          <p:cNvSpPr/>
          <p:nvPr/>
        </p:nvSpPr>
        <p:spPr>
          <a:xfrm>
            <a:off x="4827664" y="2030447"/>
            <a:ext cx="4283968" cy="1872208"/>
          </a:xfrm>
          <a:prstGeom prst="wedgeRoundRectCallout">
            <a:avLst>
              <a:gd name="adj1" fmla="val -35796"/>
              <a:gd name="adj2" fmla="val -65369"/>
              <a:gd name="adj3" fmla="val 16667"/>
            </a:avLst>
          </a:prstGeom>
          <a:solidFill>
            <a:schemeClr val="tx1"/>
          </a:solidFill>
          <a:ln w="952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0" rtlCol="0" anchor="t"/>
          <a:lstStyle/>
          <a:p>
            <a:pPr marL="252000" indent="-252000">
              <a:buFont typeface="Arial" pitchFamily="34" charset="0"/>
              <a:buChar char="–"/>
            </a:pPr>
            <a:r>
              <a:rPr lang="hr-HR" sz="2000" b="1" dirty="0" smtClean="0">
                <a:solidFill>
                  <a:srgbClr val="FF0000"/>
                </a:solidFill>
              </a:rPr>
              <a:t>REALNO TROŠENJE </a:t>
            </a:r>
            <a:r>
              <a:rPr lang="hr-HR" sz="2000" dirty="0" smtClean="0">
                <a:solidFill>
                  <a:schemeClr val="bg1"/>
                </a:solidFill>
              </a:rPr>
              <a:t>– </a:t>
            </a:r>
            <a:r>
              <a:rPr lang="hr-HR" sz="2000" b="1" dirty="0" smtClean="0">
                <a:solidFill>
                  <a:schemeClr val="bg1"/>
                </a:solidFill>
              </a:rPr>
              <a:t>izravno plaćanje</a:t>
            </a:r>
            <a:r>
              <a:rPr lang="hr-HR" sz="2000" dirty="0" smtClean="0">
                <a:solidFill>
                  <a:schemeClr val="bg1"/>
                </a:solidFill>
              </a:rPr>
              <a:t> za dobra i usluge</a:t>
            </a:r>
          </a:p>
          <a:p>
            <a:pPr marL="252000" indent="-252000">
              <a:spcBef>
                <a:spcPts val="600"/>
              </a:spcBef>
              <a:buFont typeface="Arial" pitchFamily="34" charset="0"/>
              <a:buChar char="–"/>
            </a:pPr>
            <a:r>
              <a:rPr lang="hr-HR" sz="2000" b="1" dirty="0" smtClean="0">
                <a:solidFill>
                  <a:srgbClr val="FF0000"/>
                </a:solidFill>
              </a:rPr>
              <a:t>TRANSFERNA PLAĆANJA </a:t>
            </a:r>
            <a:r>
              <a:rPr lang="hr-HR" sz="2000" dirty="0" smtClean="0">
                <a:solidFill>
                  <a:schemeClr val="bg1"/>
                </a:solidFill>
              </a:rPr>
              <a:t>– plaćanje kućanstvima i organizacijama </a:t>
            </a:r>
            <a:r>
              <a:rPr lang="hr-HR" sz="2000" b="1" dirty="0" smtClean="0">
                <a:solidFill>
                  <a:schemeClr val="bg1"/>
                </a:solidFill>
              </a:rPr>
              <a:t>putem subvencija i pomoći</a:t>
            </a:r>
            <a:endParaRPr lang="hr-HR" sz="20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5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5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5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25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5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7" grpId="0" animBg="1"/>
      <p:bldP spid="7" grpId="1" animBg="1"/>
      <p:bldP spid="9" grpId="0" animBg="1"/>
      <p:bldP spid="9" grpId="1" animBg="1"/>
      <p:bldP spid="11" grpId="0" animBg="1"/>
      <p:bldP spid="8" grpId="0" animBg="1"/>
      <p:bldP spid="8" grpId="1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500034" y="71414"/>
            <a:ext cx="8643966" cy="868346"/>
          </a:xfrm>
        </p:spPr>
        <p:txBody>
          <a:bodyPr>
            <a:no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0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OPOREZIVANJE</a:t>
            </a:r>
            <a:endParaRPr lang="hr-HR" sz="40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-214346" y="857232"/>
            <a:ext cx="9358346" cy="5929330"/>
          </a:xfrm>
        </p:spPr>
        <p:txBody>
          <a:bodyPr>
            <a:noAutofit/>
          </a:bodyPr>
          <a:lstStyle/>
          <a:p>
            <a:pPr indent="-288000">
              <a:spcBef>
                <a:spcPts val="2400"/>
              </a:spcBef>
              <a:buNone/>
            </a:pP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DVIJE VRSTE OPOREZIVANJA</a:t>
            </a:r>
          </a:p>
          <a:p>
            <a:pPr marL="900000" lvl="2" indent="-288000">
              <a:spcBef>
                <a:spcPts val="600"/>
              </a:spcBef>
              <a:buSzPct val="100000"/>
              <a:buFont typeface="Arial" pitchFamily="34" charset="0"/>
              <a:buChar char="–"/>
            </a:pPr>
            <a:r>
              <a:rPr lang="hr-HR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IZRAVNO</a:t>
            </a:r>
            <a:r>
              <a:rPr lang="hr-H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</a:t>
            </a:r>
            <a:r>
              <a:rPr lang="hr-HR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oporezivanje</a:t>
            </a:r>
            <a:r>
              <a:rPr lang="hr-H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</a:t>
            </a:r>
          </a:p>
          <a:p>
            <a:pPr marL="1296000" lvl="4" indent="-288000">
              <a:spcBef>
                <a:spcPts val="0"/>
              </a:spcBef>
              <a:buFont typeface="Arial" pitchFamily="34" charset="0"/>
              <a:buChar char="–"/>
            </a:pPr>
            <a:r>
              <a:rPr lang="hr-HR" sz="2200" dirty="0" smtClean="0">
                <a:latin typeface="+mn-lt"/>
              </a:rPr>
              <a:t>osobni porezi </a:t>
            </a:r>
            <a:r>
              <a:rPr lang="hr-HR" sz="2200" i="1" dirty="0" smtClean="0">
                <a:latin typeface="+mn-lt"/>
              </a:rPr>
              <a:t>(nasljeđe, imovina, dohodak) </a:t>
            </a:r>
            <a:r>
              <a:rPr lang="hr-HR" sz="2200" dirty="0" smtClean="0">
                <a:latin typeface="+mn-lt"/>
              </a:rPr>
              <a:t>i porezi koje plaćaju trgovačka društva na ostvarenu dobit</a:t>
            </a:r>
            <a:endParaRPr lang="hr-HR" sz="2200" b="1" dirty="0" smtClean="0">
              <a:latin typeface="+mn-lt"/>
            </a:endParaRPr>
          </a:p>
          <a:p>
            <a:pPr marL="900000" lvl="2" indent="-288000">
              <a:spcBef>
                <a:spcPts val="1200"/>
              </a:spcBef>
              <a:buSzPct val="100000"/>
              <a:buFont typeface="Arial" pitchFamily="34" charset="0"/>
              <a:buChar char="–"/>
            </a:pPr>
            <a:r>
              <a:rPr lang="hr-HR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NEIZRAVNO</a:t>
            </a:r>
            <a:r>
              <a:rPr lang="hr-H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</a:t>
            </a:r>
            <a:r>
              <a:rPr lang="hr-HR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oporezivanje</a:t>
            </a:r>
          </a:p>
          <a:p>
            <a:pPr marL="1296000" lvl="4" indent="-288000">
              <a:spcBef>
                <a:spcPts val="0"/>
              </a:spcBef>
              <a:buFont typeface="Arial" pitchFamily="34" charset="0"/>
              <a:buChar char="–"/>
            </a:pPr>
            <a:r>
              <a:rPr lang="hr-HR" sz="2200" dirty="0" smtClean="0">
                <a:latin typeface="+mn-lt"/>
              </a:rPr>
              <a:t>porez na dodanu vrijednost (PDV) i carinske pristojbe na uvoznu robu</a:t>
            </a:r>
          </a:p>
          <a:p>
            <a:pPr indent="-288000">
              <a:spcBef>
                <a:spcPts val="1800"/>
              </a:spcBef>
              <a:buNone/>
            </a:pP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OSTALE VRSTE OPOREZIVANJA</a:t>
            </a:r>
          </a:p>
          <a:p>
            <a:pPr marL="900000" lvl="4" indent="-288000">
              <a:spcBef>
                <a:spcPts val="600"/>
              </a:spcBef>
              <a:buFont typeface="Arial" pitchFamily="34" charset="0"/>
              <a:buChar char="–"/>
            </a:pP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PAUŠALNO</a:t>
            </a:r>
            <a:r>
              <a:rPr lang="hr-HR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hr-HR" sz="2400" b="1" dirty="0" smtClean="0">
                <a:solidFill>
                  <a:srgbClr val="FFC000"/>
                </a:solidFill>
                <a:latin typeface="+mj-lt"/>
              </a:rPr>
              <a:t> (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REGRESIVNO)</a:t>
            </a:r>
            <a:r>
              <a:rPr lang="hr-HR" sz="2600" dirty="0" smtClean="0">
                <a:latin typeface="+mj-lt"/>
              </a:rPr>
              <a:t> </a:t>
            </a:r>
            <a:r>
              <a:rPr lang="hr-HR" sz="2400" dirty="0" smtClean="0">
                <a:latin typeface="+mj-lt"/>
              </a:rPr>
              <a:t>– </a:t>
            </a:r>
            <a:r>
              <a:rPr lang="hr-HR" sz="2200" dirty="0" smtClean="0">
                <a:latin typeface="+mj-lt"/>
              </a:rPr>
              <a:t>plaćanje fiksnog iznosa za porez po nekom unaprijed određenom kriteriju</a:t>
            </a:r>
          </a:p>
          <a:p>
            <a:pPr marL="900000" lvl="4" indent="-288000">
              <a:spcBef>
                <a:spcPts val="1200"/>
              </a:spcBef>
              <a:buClr>
                <a:prstClr val="white"/>
              </a:buClr>
              <a:buFont typeface="Arial" pitchFamily="34" charset="0"/>
              <a:buChar char="–"/>
            </a:pPr>
            <a:r>
              <a:rPr lang="hr-HR" sz="2400" b="1" dirty="0" smtClean="0">
                <a:solidFill>
                  <a:srgbClr val="FFC000"/>
                </a:solidFill>
                <a:latin typeface="+mj-lt"/>
              </a:rPr>
              <a:t>PROPORCIONALNO </a:t>
            </a:r>
            <a:r>
              <a:rPr lang="hr-HR" sz="2600" dirty="0" smtClean="0">
                <a:latin typeface="+mj-lt"/>
              </a:rPr>
              <a:t>– </a:t>
            </a:r>
            <a:r>
              <a:rPr lang="hr-HR" sz="2200" dirty="0" smtClean="0">
                <a:solidFill>
                  <a:prstClr val="white"/>
                </a:solidFill>
                <a:latin typeface="+mj-lt"/>
              </a:rPr>
              <a:t>jednaka stopa za sve (veći dio dohotka se uzima siromašnima)</a:t>
            </a:r>
          </a:p>
          <a:p>
            <a:pPr marL="900000" lvl="4" indent="-288000">
              <a:spcBef>
                <a:spcPts val="1200"/>
              </a:spcBef>
              <a:buFont typeface="Arial" pitchFamily="34" charset="0"/>
              <a:buChar char="–"/>
            </a:pPr>
            <a:r>
              <a:rPr lang="hr-HR" sz="2400" b="1" dirty="0" smtClean="0">
                <a:solidFill>
                  <a:srgbClr val="FFC000"/>
                </a:solidFill>
                <a:latin typeface="+mj-lt"/>
              </a:rPr>
              <a:t>PROGRESIVNO </a:t>
            </a:r>
            <a:r>
              <a:rPr lang="hr-HR" sz="2400" dirty="0" smtClean="0">
                <a:latin typeface="+mj-lt"/>
              </a:rPr>
              <a:t>– </a:t>
            </a:r>
            <a:r>
              <a:rPr lang="hr-HR" sz="2200" dirty="0" smtClean="0">
                <a:latin typeface="+mj-lt"/>
              </a:rPr>
              <a:t>jedna stopa poreza do određene visine prihoda, a s daljnjim rastom dohotka, raste porez</a:t>
            </a:r>
            <a:endParaRPr lang="hr-HR" sz="2400" dirty="0" smtClean="0">
              <a:latin typeface="+mj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75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28660" y="71414"/>
            <a:ext cx="9144000" cy="868346"/>
          </a:xfrm>
        </p:spPr>
        <p:txBody>
          <a:bodyPr>
            <a:no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0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MONETARNA EKONOMSKA POLITIKA</a:t>
            </a:r>
            <a:endParaRPr lang="hr-HR" sz="40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-34388" y="1000108"/>
            <a:ext cx="9286908" cy="5572164"/>
          </a:xfrm>
        </p:spPr>
        <p:txBody>
          <a:bodyPr>
            <a:normAutofit/>
          </a:bodyPr>
          <a:lstStyle/>
          <a:p>
            <a:pPr marL="180000" indent="0">
              <a:spcBef>
                <a:spcPts val="1800"/>
              </a:spcBef>
              <a:buNone/>
            </a:pPr>
            <a:r>
              <a:rPr lang="hr-HR" sz="3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MONETARNA POLITIKA </a:t>
            </a:r>
            <a:r>
              <a:rPr lang="hr-HR" sz="2400" dirty="0" smtClean="0">
                <a:latin typeface="+mn-lt"/>
              </a:rPr>
              <a:t>– država </a:t>
            </a:r>
            <a:r>
              <a:rPr lang="pl-PL" sz="2400" dirty="0" smtClean="0">
                <a:latin typeface="+mn-lt"/>
              </a:rPr>
              <a:t>različitim instrumentima </a:t>
            </a:r>
            <a:r>
              <a:rPr lang="pl-PL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kontrolira ponudu novca i kredita </a:t>
            </a:r>
            <a:r>
              <a:rPr lang="pl-PL" sz="2400" dirty="0" smtClean="0">
                <a:latin typeface="+mn-lt"/>
              </a:rPr>
              <a:t>i tako </a:t>
            </a:r>
            <a:r>
              <a:rPr lang="hr-HR" sz="2400" dirty="0" smtClean="0">
                <a:latin typeface="+mn-lt"/>
              </a:rPr>
              <a:t>utječe</a:t>
            </a:r>
            <a:r>
              <a:rPr lang="pl-PL" sz="2400" dirty="0" smtClean="0">
                <a:latin typeface="+mn-lt"/>
              </a:rPr>
              <a:t> na gospodarska kretanja</a:t>
            </a:r>
          </a:p>
          <a:p>
            <a:pPr indent="-288000">
              <a:spcBef>
                <a:spcPts val="1800"/>
              </a:spcBef>
              <a:buSzPct val="100000"/>
              <a:buFont typeface="Arial" pitchFamily="34" charset="0"/>
              <a:buChar char="–"/>
            </a:pPr>
            <a:r>
              <a:rPr lang="pl-PL" sz="2400" dirty="0" smtClean="0">
                <a:latin typeface="+mn-lt"/>
              </a:rPr>
              <a:t>provodi je središnja </a:t>
            </a:r>
            <a:r>
              <a:rPr lang="hr-HR" sz="2400" dirty="0" smtClean="0">
                <a:latin typeface="+mn-lt"/>
              </a:rPr>
              <a:t>banka</a:t>
            </a:r>
            <a:r>
              <a:rPr lang="pl-PL" sz="2400" dirty="0" smtClean="0">
                <a:latin typeface="+mn-lt"/>
              </a:rPr>
              <a:t> države (HNB) koja </a:t>
            </a:r>
            <a:r>
              <a:rPr lang="pl-PL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kontrolira ponudu novca i kredita</a:t>
            </a:r>
            <a:endParaRPr lang="pl-PL" sz="2400" b="1" dirty="0" smtClean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  <a:p>
            <a:pPr indent="-288000">
              <a:spcBef>
                <a:spcPts val="2400"/>
              </a:spcBef>
              <a:buSzPct val="100000"/>
              <a:buFont typeface="Arial" pitchFamily="34" charset="0"/>
              <a:buChar char="–"/>
            </a:pPr>
            <a:r>
              <a:rPr lang="pl-PL" sz="3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EKSPANZIJSKA</a:t>
            </a:r>
            <a:r>
              <a:rPr lang="hr-HR" sz="3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hr-HR" sz="2400" dirty="0" smtClean="0"/>
              <a:t>– </a:t>
            </a:r>
            <a:r>
              <a:rPr lang="pl-PL" sz="3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povećanje</a:t>
            </a:r>
            <a:r>
              <a:rPr lang="pl-PL" sz="2600" dirty="0" smtClean="0">
                <a:latin typeface="+mn-lt"/>
              </a:rPr>
              <a:t> ponude novca i kredita </a:t>
            </a:r>
            <a:r>
              <a:rPr lang="pl-PL" sz="2600" b="1" dirty="0" smtClean="0">
                <a:solidFill>
                  <a:srgbClr val="FFC000"/>
                </a:solidFill>
                <a:latin typeface="+mn-lt"/>
              </a:rPr>
              <a:t>u razdoblju opadanja</a:t>
            </a:r>
            <a:r>
              <a:rPr lang="pl-PL" sz="2600" dirty="0" smtClean="0">
                <a:latin typeface="+mn-lt"/>
              </a:rPr>
              <a:t> gospodarske aktivnosti i zaposlenosti</a:t>
            </a:r>
            <a:endParaRPr lang="pl-PL" sz="2600" b="1" dirty="0" smtClean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  <a:p>
            <a:pPr indent="-288000">
              <a:spcBef>
                <a:spcPts val="1800"/>
              </a:spcBef>
              <a:buSzPct val="100000"/>
              <a:buFont typeface="Arial" pitchFamily="34" charset="0"/>
              <a:buChar char="–"/>
            </a:pPr>
            <a:r>
              <a:rPr lang="pl-PL" sz="3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KONTRAKCIJSKA</a:t>
            </a:r>
            <a:r>
              <a:rPr lang="hr-HR" sz="3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hr-HR" sz="2400" dirty="0" smtClean="0"/>
              <a:t>– </a:t>
            </a:r>
            <a:r>
              <a:rPr lang="pl-PL" sz="3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smanjenje</a:t>
            </a:r>
            <a:r>
              <a:rPr lang="pl-PL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</a:t>
            </a:r>
            <a:r>
              <a:rPr lang="pl-PL" sz="2600" dirty="0" smtClean="0">
                <a:latin typeface="+mn-lt"/>
              </a:rPr>
              <a:t>ponude novca i kredita </a:t>
            </a:r>
            <a:r>
              <a:rPr lang="pl-PL" sz="2600" b="1" dirty="0" smtClean="0">
                <a:solidFill>
                  <a:srgbClr val="FFC000"/>
                </a:solidFill>
                <a:latin typeface="+mn-lt"/>
              </a:rPr>
              <a:t>u razdoblju rasta </a:t>
            </a:r>
            <a:r>
              <a:rPr lang="pl-PL" sz="2600" dirty="0" smtClean="0">
                <a:latin typeface="+mn-lt"/>
              </a:rPr>
              <a:t>cijena i inflacije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rketing_tema">
  <a:themeElements>
    <a:clrScheme name="Apex">
      <a:dk1>
        <a:sysClr val="windowText" lastClr="000000"/>
      </a:dk1>
      <a:lt1>
        <a:sysClr val="window" lastClr="FFFFFF"/>
      </a:lt1>
      <a:dk2>
        <a:srgbClr val="69676D"/>
      </a:dk2>
      <a:lt2>
        <a:srgbClr val="C9C2D1"/>
      </a:lt2>
      <a:accent1>
        <a:srgbClr val="CEB966"/>
      </a:accent1>
      <a:accent2>
        <a:srgbClr val="9CB084"/>
      </a:accent2>
      <a:accent3>
        <a:srgbClr val="6BB1C9"/>
      </a:accent3>
      <a:accent4>
        <a:srgbClr val="6585CF"/>
      </a:accent4>
      <a:accent5>
        <a:srgbClr val="7E6BC9"/>
      </a:accent5>
      <a:accent6>
        <a:srgbClr val="A379BB"/>
      </a:accent6>
      <a:hlink>
        <a:srgbClr val="410082"/>
      </a:hlink>
      <a:folHlink>
        <a:srgbClr val="932968"/>
      </a:folHlink>
    </a:clrScheme>
    <a:fontScheme name="Apex">
      <a:majorFont>
        <a:latin typeface="Lucida Sans"/>
        <a:ea typeface=""/>
        <a:cs typeface=""/>
        <a:font script="Grek" typeface="Arial"/>
        <a:font script="Cyrl" typeface="Arial"/>
        <a:font script="Jpan" typeface="HG丸ｺﾞｼｯｸM-PRO"/>
        <a:font script="Hang" typeface="휴먼옛체"/>
        <a:font script="Hans" typeface="黑体"/>
        <a:font script="Hant" typeface="微軟正黑體"/>
        <a:font script="Arab" typeface="Tahoma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Book Antiqua"/>
        <a:ea typeface=""/>
        <a:cs typeface=""/>
        <a:font script="Grek" typeface="Times New Roman"/>
        <a:font script="Cyrl" typeface="Times New Roman"/>
        <a:font script="Jpan" typeface="HG明朝B"/>
        <a:font script="Hang" typeface="돋움"/>
        <a:font script="Hans" typeface="宋体"/>
        <a:font script="Hant" typeface="新細明體"/>
        <a:font script="Arab" typeface="Times New Roman"/>
        <a:font script="Hebr" typeface="David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Apex">
      <a:fillStyleLst>
        <a:solidFill>
          <a:schemeClr val="phClr"/>
        </a:solidFill>
        <a:gradFill rotWithShape="1">
          <a:gsLst>
            <a:gs pos="20000">
              <a:schemeClr val="phClr">
                <a:tint val="9000"/>
              </a:schemeClr>
            </a:gs>
            <a:gs pos="100000">
              <a:schemeClr val="phClr">
                <a:tint val="70000"/>
                <a:satMod val="100000"/>
              </a:schemeClr>
            </a:gs>
          </a:gsLst>
          <a:path path="circle">
            <a:fillToRect l="-15000" t="-15000" r="115000" b="115000"/>
          </a:path>
        </a:gradFill>
        <a:gradFill rotWithShape="1">
          <a:gsLst>
            <a:gs pos="0">
              <a:schemeClr val="phClr">
                <a:shade val="60000"/>
              </a:schemeClr>
            </a:gs>
            <a:gs pos="33000">
              <a:schemeClr val="phClr">
                <a:tint val="86500"/>
              </a:schemeClr>
            </a:gs>
            <a:gs pos="46750">
              <a:schemeClr val="phClr">
                <a:tint val="71000"/>
                <a:satMod val="112000"/>
              </a:schemeClr>
            </a:gs>
            <a:gs pos="53000">
              <a:schemeClr val="phClr">
                <a:tint val="71000"/>
                <a:satMod val="112000"/>
              </a:schemeClr>
            </a:gs>
            <a:gs pos="68000">
              <a:schemeClr val="phClr">
                <a:tint val="86000"/>
              </a:schemeClr>
            </a:gs>
            <a:gs pos="100000">
              <a:schemeClr val="phClr">
                <a:shade val="60000"/>
              </a:schemeClr>
            </a:gs>
          </a:gsLst>
          <a:lin ang="8350000" scaled="1"/>
        </a:gradFill>
      </a:fillStyleLst>
      <a:lnStyleLst>
        <a:ln w="9525" cap="flat" cmpd="sng" algn="ctr">
          <a:solidFill>
            <a:schemeClr val="phClr">
              <a:shade val="48000"/>
              <a:satMod val="11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130000" dist="101600" dir="2700000" algn="tl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100000"/>
            </a:lightRig>
          </a:scene3d>
          <a:sp3d>
            <a:bevelT w="508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r="10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3000"/>
                <a:satMod val="110000"/>
              </a:schemeClr>
              <a:schemeClr val="phClr">
                <a:tint val="60000"/>
                <a:satMod val="425000"/>
              </a:schemeClr>
            </a:duotone>
          </a:blip>
          <a:stretch>
            <a:fillRect/>
          </a:stretch>
        </a:blipFill>
      </a:bgFillStyleLst>
    </a:fmtScheme>
  </a:themeElements>
  <a:objectDefaults>
    <a:lnDef>
      <a:spPr>
        <a:ln w="28575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marketing_tema">
  <a:themeElements>
    <a:clrScheme name="Apex">
      <a:dk1>
        <a:sysClr val="windowText" lastClr="000000"/>
      </a:dk1>
      <a:lt1>
        <a:sysClr val="window" lastClr="FFFFFF"/>
      </a:lt1>
      <a:dk2>
        <a:srgbClr val="69676D"/>
      </a:dk2>
      <a:lt2>
        <a:srgbClr val="C9C2D1"/>
      </a:lt2>
      <a:accent1>
        <a:srgbClr val="CEB966"/>
      </a:accent1>
      <a:accent2>
        <a:srgbClr val="9CB084"/>
      </a:accent2>
      <a:accent3>
        <a:srgbClr val="6BB1C9"/>
      </a:accent3>
      <a:accent4>
        <a:srgbClr val="6585CF"/>
      </a:accent4>
      <a:accent5>
        <a:srgbClr val="7E6BC9"/>
      </a:accent5>
      <a:accent6>
        <a:srgbClr val="A379BB"/>
      </a:accent6>
      <a:hlink>
        <a:srgbClr val="410082"/>
      </a:hlink>
      <a:folHlink>
        <a:srgbClr val="932968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Apex">
      <a:fillStyleLst>
        <a:solidFill>
          <a:schemeClr val="phClr"/>
        </a:solidFill>
        <a:gradFill rotWithShape="1">
          <a:gsLst>
            <a:gs pos="20000">
              <a:schemeClr val="phClr">
                <a:tint val="9000"/>
              </a:schemeClr>
            </a:gs>
            <a:gs pos="100000">
              <a:schemeClr val="phClr">
                <a:tint val="70000"/>
                <a:satMod val="100000"/>
              </a:schemeClr>
            </a:gs>
          </a:gsLst>
          <a:path path="circle">
            <a:fillToRect l="-15000" t="-15000" r="115000" b="115000"/>
          </a:path>
        </a:gradFill>
        <a:gradFill rotWithShape="1">
          <a:gsLst>
            <a:gs pos="0">
              <a:schemeClr val="phClr">
                <a:shade val="60000"/>
              </a:schemeClr>
            </a:gs>
            <a:gs pos="33000">
              <a:schemeClr val="phClr">
                <a:tint val="86500"/>
              </a:schemeClr>
            </a:gs>
            <a:gs pos="46750">
              <a:schemeClr val="phClr">
                <a:tint val="71000"/>
                <a:satMod val="112000"/>
              </a:schemeClr>
            </a:gs>
            <a:gs pos="53000">
              <a:schemeClr val="phClr">
                <a:tint val="71000"/>
                <a:satMod val="112000"/>
              </a:schemeClr>
            </a:gs>
            <a:gs pos="68000">
              <a:schemeClr val="phClr">
                <a:tint val="86000"/>
              </a:schemeClr>
            </a:gs>
            <a:gs pos="100000">
              <a:schemeClr val="phClr">
                <a:shade val="60000"/>
              </a:schemeClr>
            </a:gs>
          </a:gsLst>
          <a:lin ang="8350000" scaled="1"/>
        </a:gradFill>
      </a:fillStyleLst>
      <a:lnStyleLst>
        <a:ln w="9525" cap="flat" cmpd="sng" algn="ctr">
          <a:solidFill>
            <a:schemeClr val="phClr">
              <a:shade val="48000"/>
              <a:satMod val="11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130000" dist="101600" dir="2700000" algn="tl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100000"/>
            </a:lightRig>
          </a:scene3d>
          <a:sp3d>
            <a:bevelT w="508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r="10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3000"/>
                <a:satMod val="110000"/>
              </a:schemeClr>
              <a:schemeClr val="phClr">
                <a:tint val="60000"/>
                <a:satMod val="425000"/>
              </a:schemeClr>
            </a:duotone>
          </a:blip>
          <a:stretch>
            <a:fillRect/>
          </a:stretch>
        </a:blipFill>
      </a:bgFillStyleLst>
    </a:fmtScheme>
  </a:themeElements>
  <a:objectDefaults>
    <a:lnDef>
      <a:spPr>
        <a:ln w="57150">
          <a:solidFill>
            <a:schemeClr val="tx1"/>
          </a:solidFill>
          <a:prstDash val="soli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marketing_tema</Template>
  <TotalTime>11884</TotalTime>
  <Words>5870</Words>
  <Application>Microsoft Office PowerPoint</Application>
  <PresentationFormat>On-screen Show (4:3)</PresentationFormat>
  <Paragraphs>986</Paragraphs>
  <Slides>102</Slides>
  <Notes>5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102</vt:i4>
      </vt:variant>
    </vt:vector>
  </HeadingPairs>
  <TitlesOfParts>
    <vt:vector size="104" baseType="lpstr">
      <vt:lpstr>marketing_tema</vt:lpstr>
      <vt:lpstr>1_marketing_tema</vt:lpstr>
      <vt:lpstr>PowerPoint Presentation</vt:lpstr>
      <vt:lpstr>EKONOMIJA I GOSPODARSTVO</vt:lpstr>
      <vt:lpstr>PowerPoint Presentation</vt:lpstr>
      <vt:lpstr>PODRUČJA EKONOMIJE</vt:lpstr>
      <vt:lpstr>PowerPoint Presentation</vt:lpstr>
      <vt:lpstr>EKONOMIJA</vt:lpstr>
      <vt:lpstr>MIKRO i MAKRO primjer</vt:lpstr>
      <vt:lpstr>ZAKON OGRANIČENOSTI</vt:lpstr>
      <vt:lpstr>OPORTUNITETNI TROŠAK</vt:lpstr>
      <vt:lpstr>PowerPoint Presentation</vt:lpstr>
      <vt:lpstr>PowerPoint Presentation</vt:lpstr>
      <vt:lpstr>PowerPoint Presentation</vt:lpstr>
      <vt:lpstr>EKONOMSKA DOBRA</vt:lpstr>
      <vt:lpstr>PONAVLJANJE</vt:lpstr>
      <vt:lpstr>PowerPoint Presentation</vt:lpstr>
      <vt:lpstr>PowerPoint Presentation</vt:lpstr>
      <vt:lpstr>ČINITELJI PROIZVODNJE</vt:lpstr>
      <vt:lpstr>ČINITELJI PROIZVODNJE</vt:lpstr>
      <vt:lpstr>PONAVLJANJE</vt:lpstr>
      <vt:lpstr>PowerPoint Presentation</vt:lpstr>
      <vt:lpstr>PowerPoint Presentation</vt:lpstr>
      <vt:lpstr>TEMELJNA EKONOMSKA PITANJA</vt:lpstr>
      <vt:lpstr>ŠTO PROIZVODITI</vt:lpstr>
      <vt:lpstr>KAKO PROIZVODITI</vt:lpstr>
      <vt:lpstr>PowerPoint Presentation</vt:lpstr>
      <vt:lpstr>ZA KOGA PROIZVODITI</vt:lpstr>
      <vt:lpstr>ALTERNATIVNI EKONOMSKI SUSTAVI</vt:lpstr>
      <vt:lpstr>OBIČAJNO GOSPODARSTVO</vt:lpstr>
      <vt:lpstr>KOMANDNO ILI PLANSKO GOSPODARSTVO</vt:lpstr>
      <vt:lpstr>PowerPoint Presentation</vt:lpstr>
      <vt:lpstr>PowerPoint Presentation</vt:lpstr>
      <vt:lpstr>TRŽIŠNO ILI LAISSEZ-FAIRE GOSPODARSTVO</vt:lpstr>
      <vt:lpstr>PowerPoint Presentation</vt:lpstr>
      <vt:lpstr>MJEŠOVITO GOSPODARSTVO</vt:lpstr>
      <vt:lpstr>PowerPoint Presentation</vt:lpstr>
      <vt:lpstr>PowerPoint Presentation</vt:lpstr>
      <vt:lpstr>POJMOVI</vt:lpstr>
      <vt:lpstr>TRŽIŠTE</vt:lpstr>
      <vt:lpstr>TRŽIŠTE</vt:lpstr>
      <vt:lpstr>OSNOVNE FUNKCIJE TRŽIŠTA</vt:lpstr>
      <vt:lpstr>TRŽIŠTE</vt:lpstr>
      <vt:lpstr>PowerPoint Presentation</vt:lpstr>
      <vt:lpstr>POTRAŽNJA</vt:lpstr>
      <vt:lpstr>PowerPoint Presentation</vt:lpstr>
      <vt:lpstr>PowerPoint Presentation</vt:lpstr>
      <vt:lpstr>ŠTO UTJEČE NA POTRAŽNJU</vt:lpstr>
      <vt:lpstr>PONUDA</vt:lpstr>
      <vt:lpstr>PowerPoint Presentation</vt:lpstr>
      <vt:lpstr>PowerPoint Presentation</vt:lpstr>
      <vt:lpstr>PowerPoint Presentation</vt:lpstr>
      <vt:lpstr>ŠTO UTJEČE NA PONUDU</vt:lpstr>
      <vt:lpstr>PowerPoint Presentation</vt:lpstr>
      <vt:lpstr>TRŽIŠNA CIJENA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DRŽAVA I NACIONALNO GOSPODARSTVO</vt:lpstr>
      <vt:lpstr>PowerPoint Presentation</vt:lpstr>
      <vt:lpstr>PowerPoint Presentation</vt:lpstr>
      <vt:lpstr>PowerPoint Presentation</vt:lpstr>
      <vt:lpstr>DRŽAVA I NACIONALNO GOSPODARSTVO</vt:lpstr>
      <vt:lpstr>PowerPoint Presentation</vt:lpstr>
      <vt:lpstr>PowerPoint Presentation</vt:lpstr>
      <vt:lpstr>DRŽAVA I NACIONALNO GOSPODARSTVO</vt:lpstr>
      <vt:lpstr>DRŽAVA I NACIONALNO GOSPODARSTVO</vt:lpstr>
      <vt:lpstr>PowerPoint Presentation</vt:lpstr>
      <vt:lpstr>EKONOMSKA FUNKCIJA DRŽAVE</vt:lpstr>
      <vt:lpstr>EKONOMSKA FUNKCIJA DRŽAVE</vt:lpstr>
      <vt:lpstr>PRIMJERI        knjiga 105. str</vt:lpstr>
      <vt:lpstr>PowerPoint Presentation</vt:lpstr>
      <vt:lpstr>EKONOMSKI CILJEVI</vt:lpstr>
      <vt:lpstr>EKONOMSKI CILJEVI</vt:lpstr>
      <vt:lpstr>PowerPoint Presentation</vt:lpstr>
      <vt:lpstr>PowerPoint Presentation</vt:lpstr>
      <vt:lpstr>PowerPoint Presentation</vt:lpstr>
      <vt:lpstr>PONAVLJANJE</vt:lpstr>
      <vt:lpstr>NOVAC</vt:lpstr>
      <vt:lpstr>DEPOZITNI NOVAC</vt:lpstr>
      <vt:lpstr>NOVAC I KAPITAL</vt:lpstr>
      <vt:lpstr>DIONICE I OBVEZNICE – VRIJEDNOSNI PAPIRI</vt:lpstr>
      <vt:lpstr>DIONICE – primjer INA d.d.</vt:lpstr>
      <vt:lpstr>PowerPoint Presentation</vt:lpstr>
      <vt:lpstr>PowerPoint Presentation</vt:lpstr>
      <vt:lpstr>DIONICE I OBVEZNICE – VRIJEDNOSNI PAPIRI</vt:lpstr>
      <vt:lpstr>PowerPoint Presentation</vt:lpstr>
      <vt:lpstr>DIONICE I OBVEZNICE – RAZLIKA</vt:lpstr>
      <vt:lpstr>DIONICE I OBVEZNICE – VRIJEDNOSNI PAPIRI</vt:lpstr>
      <vt:lpstr>PowerPoint Presentation</vt:lpstr>
      <vt:lpstr>PowerPoint Presentation</vt:lpstr>
      <vt:lpstr>EKONOMSKA POLITIKA</vt:lpstr>
      <vt:lpstr>FISKALNA EKONOMSKA POLITIKA</vt:lpstr>
      <vt:lpstr>OPOREZIVANJE</vt:lpstr>
      <vt:lpstr>MONETARNA EKONOMSKA POLITIKA</vt:lpstr>
      <vt:lpstr>MONETARNA EKONOMSKA POLITIKA</vt:lpstr>
      <vt:lpstr>PowerPoint Presentation</vt:lpstr>
      <vt:lpstr>PowerPoint Presentation</vt:lpstr>
    </vt:vector>
  </TitlesOfParts>
  <Company>Grizli777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cornx</dc:creator>
  <cp:lastModifiedBy>cornx</cp:lastModifiedBy>
  <cp:revision>1366</cp:revision>
  <dcterms:created xsi:type="dcterms:W3CDTF">2012-10-26T08:37:40Z</dcterms:created>
  <dcterms:modified xsi:type="dcterms:W3CDTF">2019-04-11T07:09:25Z</dcterms:modified>
</cp:coreProperties>
</file>